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12"/>
  </p:notesMasterIdLst>
  <p:sldIdLst>
    <p:sldId id="256" r:id="rId5"/>
    <p:sldId id="264" r:id="rId6"/>
    <p:sldId id="265" r:id="rId7"/>
    <p:sldId id="267" r:id="rId8"/>
    <p:sldId id="266" r:id="rId9"/>
    <p:sldId id="268" r:id="rId10"/>
    <p:sldId id="269"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Roboto Mono"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6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60"/>
  </p:normalViewPr>
  <p:slideViewPr>
    <p:cSldViewPr snapToGrid="0">
      <p:cViewPr>
        <p:scale>
          <a:sx n="125" d="100"/>
          <a:sy n="125" d="100"/>
        </p:scale>
        <p:origin x="504" y="456"/>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viewProps" Target="viewProps.xml"/></Relationships>
</file>

<file path=ppt/media/hdphoto1.wdp>
</file>

<file path=ppt/media/image1.pn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1356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15171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35818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29156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2022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9439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hyperlink" Target="https://survey123.arcgis.com/share/07ec91f45cd64394bc49ff3196e595b8?portalUrl=https://ForetifyDev.maps.arcgis.com" TargetMode="External"/><Relationship Id="rId3" Type="http://schemas.openxmlformats.org/officeDocument/2006/relationships/image" Target="../media/image2.png"/><Relationship Id="rId7" Type="http://schemas.openxmlformats.org/officeDocument/2006/relationships/hyperlink" Target="https://survey123.arcgis.com/share/5adea6042e3041b3acb329ad6ab98877?portalUrl=https://ForetifyDev.maps.arcgis.com"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foretifydev.maps.arcgis.com/apps/CrowdsourceManager/index.html?appid=60181cb9d3f141f396c2ba416b2562cc" TargetMode="External"/><Relationship Id="rId5" Type="http://schemas.openxmlformats.org/officeDocument/2006/relationships/hyperlink" Target="https://foretifydev.maps.arcgis.com/apps/dashboards/3fdb9865f3724384826fdd507c0cdfb2" TargetMode="External"/><Relationship Id="rId4" Type="http://schemas.openxmlformats.org/officeDocument/2006/relationships/hyperlink" Target="https://foretifydev.maps.arcgis.com/apps/dashboards/82e3fad3da4e4c269558d1e00a705c40" TargetMode="External"/><Relationship Id="rId9" Type="http://schemas.openxmlformats.org/officeDocument/2006/relationships/hyperlink" Target="https://github.com/Foretify/KilltheBug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hyperlink" Target="https://www.foretify.ai/" TargetMode="Externa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6" name="Picture 5" descr="A close-up of a wave&#10;&#10;Description automatically generated with low confidence">
            <a:extLst>
              <a:ext uri="{FF2B5EF4-FFF2-40B4-BE49-F238E27FC236}">
                <a16:creationId xmlns:a16="http://schemas.microsoft.com/office/drawing/2014/main" id="{739A9DD3-4DA3-4759-A679-BFCC1FAE4BED}"/>
              </a:ext>
            </a:extLst>
          </p:cNvPr>
          <p:cNvPicPr>
            <a:picLocks noChangeAspect="1"/>
          </p:cNvPicPr>
          <p:nvPr/>
        </p:nvPicPr>
        <p:blipFill rotWithShape="1">
          <a:blip r:embed="rId3">
            <a:duotone>
              <a:prstClr val="black"/>
              <a:schemeClr val="bg1">
                <a:lumMod val="75000"/>
                <a:tint val="45000"/>
                <a:satMod val="400000"/>
              </a:schemeClr>
            </a:duotone>
            <a:extLst>
              <a:ext uri="{BEBA8EAE-BF5A-486C-A8C5-ECC9F3942E4B}">
                <a14:imgProps xmlns:a14="http://schemas.microsoft.com/office/drawing/2010/main">
                  <a14:imgLayer r:embed="rId4">
                    <a14:imgEffect>
                      <a14:colorTemperature colorTemp="11200"/>
                    </a14:imgEffect>
                    <a14:imgEffect>
                      <a14:saturation sat="33000"/>
                    </a14:imgEffect>
                  </a14:imgLayer>
                </a14:imgProps>
              </a:ext>
            </a:extLst>
          </a:blip>
          <a:srcRect l="26472" r="17753"/>
          <a:stretch/>
        </p:blipFill>
        <p:spPr>
          <a:xfrm rot="16200000">
            <a:off x="1996650" y="-2025678"/>
            <a:ext cx="5121676" cy="9173029"/>
          </a:xfrm>
          <a:prstGeom prst="rect">
            <a:avLst/>
          </a:prstGeom>
          <a:solidFill>
            <a:schemeClr val="accent2">
              <a:alpha val="47000"/>
            </a:schemeClr>
          </a:solidFill>
        </p:spPr>
      </p:pic>
      <p:sp>
        <p:nvSpPr>
          <p:cNvPr id="8" name="Rectangle 7">
            <a:extLst>
              <a:ext uri="{FF2B5EF4-FFF2-40B4-BE49-F238E27FC236}">
                <a16:creationId xmlns:a16="http://schemas.microsoft.com/office/drawing/2014/main" id="{2F0DE081-4F8B-448A-B086-5E6A1D529766}"/>
              </a:ext>
            </a:extLst>
          </p:cNvPr>
          <p:cNvSpPr/>
          <p:nvPr/>
        </p:nvSpPr>
        <p:spPr>
          <a:xfrm>
            <a:off x="4031080" y="2842775"/>
            <a:ext cx="5112920" cy="1020324"/>
          </a:xfrm>
          <a:prstGeom prst="rect">
            <a:avLst/>
          </a:prstGeom>
          <a:solidFill>
            <a:schemeClr val="bg2">
              <a:lumMod val="40000"/>
              <a:lumOff val="6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Google Shape;54;p13"/>
          <p:cNvSpPr txBox="1">
            <a:spLocks noGrp="1"/>
          </p:cNvSpPr>
          <p:nvPr>
            <p:ph type="ctrTitle"/>
          </p:nvPr>
        </p:nvSpPr>
        <p:spPr>
          <a:xfrm>
            <a:off x="4114800" y="2915193"/>
            <a:ext cx="5218610" cy="668527"/>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sz="3200" dirty="0">
                <a:latin typeface="Roboto Mono"/>
                <a:ea typeface="Roboto Mono"/>
                <a:cs typeface="Roboto Mono"/>
                <a:sym typeface="Roboto Mono"/>
              </a:rPr>
              <a:t>Team Foretify</a:t>
            </a:r>
            <a:endParaRPr sz="3200" dirty="0">
              <a:latin typeface="Roboto Mono"/>
              <a:ea typeface="Roboto Mono"/>
              <a:cs typeface="Roboto Mono"/>
              <a:sym typeface="Roboto Mono"/>
            </a:endParaRPr>
          </a:p>
        </p:txBody>
      </p:sp>
      <p:sp>
        <p:nvSpPr>
          <p:cNvPr id="55" name="Google Shape;55;p13"/>
          <p:cNvSpPr txBox="1">
            <a:spLocks noGrp="1"/>
          </p:cNvSpPr>
          <p:nvPr>
            <p:ph type="subTitle" idx="1"/>
          </p:nvPr>
        </p:nvSpPr>
        <p:spPr>
          <a:xfrm>
            <a:off x="7166883" y="3517525"/>
            <a:ext cx="1948087" cy="406731"/>
          </a:xfrm>
          <a:prstGeom prst="rect">
            <a:avLst/>
          </a:prstGeom>
        </p:spPr>
        <p:txBody>
          <a:bodyPr spcFirstLastPara="1" wrap="square" lIns="91425" tIns="91425" rIns="91425" bIns="91425" anchor="t" anchorCtr="0">
            <a:normAutofit fontScale="62500" lnSpcReduction="20000"/>
          </a:bodyPr>
          <a:lstStyle/>
          <a:p>
            <a:pPr marL="0" lvl="0" indent="0" algn="ctr" rtl="0">
              <a:spcBef>
                <a:spcPts val="0"/>
              </a:spcBef>
              <a:spcAft>
                <a:spcPts val="0"/>
              </a:spcAft>
              <a:buNone/>
            </a:pPr>
            <a:r>
              <a:rPr lang="en" dirty="0">
                <a:solidFill>
                  <a:srgbClr val="FF0000"/>
                </a:solidFill>
                <a:latin typeface="Calibri"/>
                <a:ea typeface="Calibri"/>
                <a:cs typeface="Calibri"/>
                <a:sym typeface="Calibri"/>
              </a:rPr>
              <a:t>April 21, 2022</a:t>
            </a:r>
            <a:endParaRPr dirty="0">
              <a:solidFill>
                <a:srgbClr val="FF0000"/>
              </a:solidFill>
              <a:latin typeface="Calibri"/>
              <a:ea typeface="Calibri"/>
              <a:cs typeface="Calibri"/>
              <a:sym typeface="Calibri"/>
            </a:endParaRPr>
          </a:p>
        </p:txBody>
      </p:sp>
      <p:sp>
        <p:nvSpPr>
          <p:cNvPr id="2" name="Rectangle 1">
            <a:extLst>
              <a:ext uri="{FF2B5EF4-FFF2-40B4-BE49-F238E27FC236}">
                <a16:creationId xmlns:a16="http://schemas.microsoft.com/office/drawing/2014/main" id="{5D4EB340-57EB-4F07-9E1B-9FDE547824FA}"/>
              </a:ext>
            </a:extLst>
          </p:cNvPr>
          <p:cNvSpPr/>
          <p:nvPr/>
        </p:nvSpPr>
        <p:spPr>
          <a:xfrm>
            <a:off x="6497783" y="0"/>
            <a:ext cx="1565563" cy="401782"/>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1FC3F684-312E-45CB-A9D2-4BAC164222B0}"/>
              </a:ext>
            </a:extLst>
          </p:cNvPr>
          <p:cNvPicPr>
            <a:picLocks noChangeAspect="1"/>
          </p:cNvPicPr>
          <p:nvPr/>
        </p:nvPicPr>
        <p:blipFill>
          <a:blip r:embed="rId5"/>
          <a:stretch>
            <a:fillRect/>
          </a:stretch>
        </p:blipFill>
        <p:spPr>
          <a:xfrm>
            <a:off x="6663497" y="21825"/>
            <a:ext cx="1150466" cy="313763"/>
          </a:xfrm>
          <a:prstGeom prst="rect">
            <a:avLst/>
          </a:prstGeom>
        </p:spPr>
      </p:pic>
      <p:sp>
        <p:nvSpPr>
          <p:cNvPr id="9" name="Rectangle 8">
            <a:extLst>
              <a:ext uri="{FF2B5EF4-FFF2-40B4-BE49-F238E27FC236}">
                <a16:creationId xmlns:a16="http://schemas.microsoft.com/office/drawing/2014/main" id="{CAD56D2D-A21D-4D55-B3F2-D96743C6C7CB}"/>
              </a:ext>
            </a:extLst>
          </p:cNvPr>
          <p:cNvSpPr/>
          <p:nvPr/>
        </p:nvSpPr>
        <p:spPr>
          <a:xfrm>
            <a:off x="0" y="4911436"/>
            <a:ext cx="9144000" cy="236186"/>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3"/>
        <p:cNvGrpSpPr/>
        <p:nvPr/>
      </p:nvGrpSpPr>
      <p:grpSpPr>
        <a:xfrm>
          <a:off x="0" y="0"/>
          <a:ext cx="0" cy="0"/>
          <a:chOff x="0" y="0"/>
          <a:chExt cx="0" cy="0"/>
        </a:xfrm>
      </p:grpSpPr>
      <p:sp>
        <p:nvSpPr>
          <p:cNvPr id="2" name="Rectangle 1">
            <a:extLst>
              <a:ext uri="{FF2B5EF4-FFF2-40B4-BE49-F238E27FC236}">
                <a16:creationId xmlns:a16="http://schemas.microsoft.com/office/drawing/2014/main" id="{5D4EB340-57EB-4F07-9E1B-9FDE547824FA}"/>
              </a:ext>
            </a:extLst>
          </p:cNvPr>
          <p:cNvSpPr/>
          <p:nvPr/>
        </p:nvSpPr>
        <p:spPr>
          <a:xfrm>
            <a:off x="7176683" y="0"/>
            <a:ext cx="1565563" cy="401782"/>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1FC3F684-312E-45CB-A9D2-4BAC164222B0}"/>
              </a:ext>
            </a:extLst>
          </p:cNvPr>
          <p:cNvPicPr>
            <a:picLocks noChangeAspect="1"/>
          </p:cNvPicPr>
          <p:nvPr/>
        </p:nvPicPr>
        <p:blipFill>
          <a:blip r:embed="rId3"/>
          <a:stretch>
            <a:fillRect/>
          </a:stretch>
        </p:blipFill>
        <p:spPr>
          <a:xfrm>
            <a:off x="7342397" y="21825"/>
            <a:ext cx="1150466" cy="313763"/>
          </a:xfrm>
          <a:prstGeom prst="rect">
            <a:avLst/>
          </a:prstGeom>
        </p:spPr>
      </p:pic>
      <p:sp>
        <p:nvSpPr>
          <p:cNvPr id="9" name="Rectangle 8">
            <a:extLst>
              <a:ext uri="{FF2B5EF4-FFF2-40B4-BE49-F238E27FC236}">
                <a16:creationId xmlns:a16="http://schemas.microsoft.com/office/drawing/2014/main" id="{CAD56D2D-A21D-4D55-B3F2-D96743C6C7CB}"/>
              </a:ext>
            </a:extLst>
          </p:cNvPr>
          <p:cNvSpPr/>
          <p:nvPr/>
        </p:nvSpPr>
        <p:spPr>
          <a:xfrm>
            <a:off x="0" y="4911436"/>
            <a:ext cx="9144000" cy="236186"/>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1A9B2A-56FE-4CEA-B030-3671F7814EC8}"/>
              </a:ext>
            </a:extLst>
          </p:cNvPr>
          <p:cNvSpPr/>
          <p:nvPr/>
        </p:nvSpPr>
        <p:spPr>
          <a:xfrm>
            <a:off x="0" y="60535"/>
            <a:ext cx="2694709" cy="341247"/>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Google Shape;60;p14">
            <a:extLst>
              <a:ext uri="{FF2B5EF4-FFF2-40B4-BE49-F238E27FC236}">
                <a16:creationId xmlns:a16="http://schemas.microsoft.com/office/drawing/2014/main" id="{4F3B4300-A203-411E-9CF8-5A8C004CCADC}"/>
              </a:ext>
            </a:extLst>
          </p:cNvPr>
          <p:cNvSpPr txBox="1">
            <a:spLocks/>
          </p:cNvSpPr>
          <p:nvPr/>
        </p:nvSpPr>
        <p:spPr>
          <a:xfrm>
            <a:off x="-17318" y="88245"/>
            <a:ext cx="2694709" cy="341246"/>
          </a:xfrm>
          <a:prstGeom prst="rect">
            <a:avLst/>
          </a:prstGeom>
          <a:noFill/>
          <a:ln>
            <a:noFill/>
          </a:ln>
        </p:spPr>
        <p:txBody>
          <a:bodyPr spcFirstLastPara="1" wrap="square" lIns="91425" tIns="91425" rIns="91425" bIns="91425" anchor="t" anchorCtr="0">
            <a:normAutofit fontScale="825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1400" dirty="0">
                <a:latin typeface="Roboto Mono"/>
                <a:ea typeface="Roboto Mono"/>
                <a:cs typeface="Roboto Mono"/>
                <a:sym typeface="Roboto Mono"/>
              </a:rPr>
              <a:t>Current Team Members</a:t>
            </a:r>
          </a:p>
        </p:txBody>
      </p:sp>
      <p:sp>
        <p:nvSpPr>
          <p:cNvPr id="14" name="Google Shape;61;p14">
            <a:extLst>
              <a:ext uri="{FF2B5EF4-FFF2-40B4-BE49-F238E27FC236}">
                <a16:creationId xmlns:a16="http://schemas.microsoft.com/office/drawing/2014/main" id="{20070077-ECF6-4A66-8500-0BB6A70A40D9}"/>
              </a:ext>
            </a:extLst>
          </p:cNvPr>
          <p:cNvSpPr txBox="1">
            <a:spLocks/>
          </p:cNvSpPr>
          <p:nvPr/>
        </p:nvSpPr>
        <p:spPr>
          <a:xfrm>
            <a:off x="221646" y="1055493"/>
            <a:ext cx="8520600"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spcBef>
                <a:spcPts val="1200"/>
              </a:spcBef>
              <a:buClr>
                <a:schemeClr val="dk1"/>
              </a:buClr>
              <a:buSzPts val="1100"/>
            </a:pPr>
            <a:r>
              <a:rPr lang="en-US" sz="1200" b="1" dirty="0">
                <a:latin typeface="Roboto Mono" panose="020B0604020202020204" charset="0"/>
                <a:ea typeface="Roboto Mono" panose="020B0604020202020204" charset="0"/>
                <a:cs typeface="Calibri"/>
                <a:sym typeface="Calibri"/>
              </a:rPr>
              <a:t>Seth Docherty </a:t>
            </a:r>
            <a:r>
              <a:rPr lang="en-US" sz="1200" dirty="0">
                <a:latin typeface="Roboto Mono" panose="020B0604020202020204" charset="0"/>
                <a:ea typeface="Roboto Mono" panose="020B0604020202020204" charset="0"/>
                <a:cs typeface="Calibri"/>
                <a:sym typeface="Calibri"/>
              </a:rPr>
              <a:t>– Data Scientist | GIS – </a:t>
            </a:r>
            <a:r>
              <a:rPr lang="en-US" sz="1200" dirty="0">
                <a:latin typeface="Roboto Mono" panose="020B0604020202020204" charset="0"/>
                <a:ea typeface="Roboto Mono" panose="020B0604020202020204" charset="0"/>
              </a:rPr>
              <a:t>908.328.7371</a:t>
            </a:r>
          </a:p>
          <a:p>
            <a:pPr marL="0" indent="0">
              <a:spcBef>
                <a:spcPts val="1200"/>
              </a:spcBef>
              <a:buClr>
                <a:schemeClr val="dk1"/>
              </a:buClr>
              <a:buSzPts val="1100"/>
            </a:pPr>
            <a:r>
              <a:rPr lang="en-US" sz="1200" b="1" dirty="0" err="1">
                <a:latin typeface="Roboto Mono" panose="020B0604020202020204" charset="0"/>
                <a:ea typeface="Roboto Mono" panose="020B0604020202020204" charset="0"/>
              </a:rPr>
              <a:t>Nagaraju</a:t>
            </a:r>
            <a:r>
              <a:rPr lang="en-US" sz="1200" b="1" dirty="0">
                <a:latin typeface="Roboto Mono" panose="020B0604020202020204" charset="0"/>
                <a:ea typeface="Roboto Mono" panose="020B0604020202020204" charset="0"/>
              </a:rPr>
              <a:t> </a:t>
            </a:r>
            <a:r>
              <a:rPr lang="en-US" sz="1200" b="1" dirty="0" err="1">
                <a:latin typeface="Roboto Mono" panose="020B0604020202020204" charset="0"/>
                <a:ea typeface="Roboto Mono" panose="020B0604020202020204" charset="0"/>
              </a:rPr>
              <a:t>Donikena</a:t>
            </a:r>
            <a:r>
              <a:rPr lang="en-US" sz="1200" b="1" dirty="0">
                <a:latin typeface="Roboto Mono" panose="020B0604020202020204" charset="0"/>
                <a:ea typeface="Roboto Mono" panose="020B0604020202020204" charset="0"/>
              </a:rPr>
              <a:t> </a:t>
            </a:r>
            <a:r>
              <a:rPr lang="en-US" sz="1200" dirty="0">
                <a:latin typeface="Roboto Mono" panose="020B0604020202020204" charset="0"/>
                <a:ea typeface="Roboto Mono" panose="020B0604020202020204" charset="0"/>
                <a:cs typeface="Calibri"/>
                <a:sym typeface="Calibri"/>
              </a:rPr>
              <a:t>– Machine Learning – </a:t>
            </a:r>
            <a:r>
              <a:rPr lang="en-US" sz="1200" dirty="0">
                <a:latin typeface="Roboto Mono" panose="020B0604020202020204" charset="0"/>
                <a:ea typeface="Roboto Mono" panose="020B0604020202020204" charset="0"/>
              </a:rPr>
              <a:t>510.456.5125</a:t>
            </a:r>
            <a:endParaRPr lang="en-US" sz="1200" dirty="0">
              <a:latin typeface="Roboto Mono" panose="020B0604020202020204" charset="0"/>
              <a:ea typeface="Roboto Mono" panose="020B0604020202020204" charset="0"/>
              <a:cs typeface="Calibri"/>
              <a:sym typeface="Calibri"/>
            </a:endParaRPr>
          </a:p>
          <a:p>
            <a:pPr marL="0" indent="0">
              <a:spcBef>
                <a:spcPts val="1200"/>
              </a:spcBef>
              <a:buClr>
                <a:schemeClr val="dk1"/>
              </a:buClr>
              <a:buSzPts val="1100"/>
            </a:pPr>
            <a:r>
              <a:rPr lang="en-US" sz="1200" b="1" dirty="0">
                <a:latin typeface="Roboto Mono" panose="020B0604020202020204" charset="0"/>
                <a:ea typeface="Roboto Mono" panose="020B0604020202020204" charset="0"/>
                <a:cs typeface="Calibri"/>
                <a:sym typeface="Calibri"/>
              </a:rPr>
              <a:t>Wendy </a:t>
            </a:r>
            <a:r>
              <a:rPr lang="en-US" sz="1200" b="1" dirty="0" err="1">
                <a:latin typeface="Roboto Mono" panose="020B0604020202020204" charset="0"/>
                <a:ea typeface="Roboto Mono" panose="020B0604020202020204" charset="0"/>
                <a:cs typeface="Calibri"/>
                <a:sym typeface="Calibri"/>
              </a:rPr>
              <a:t>Talaro</a:t>
            </a:r>
            <a:r>
              <a:rPr lang="en-US" sz="1200" dirty="0">
                <a:latin typeface="Roboto Mono" panose="020B0604020202020204" charset="0"/>
                <a:ea typeface="Roboto Mono" panose="020B0604020202020204" charset="0"/>
                <a:cs typeface="Calibri"/>
                <a:sym typeface="Calibri"/>
              </a:rPr>
              <a:t> – Resident ISHB Expert | GIS – 310.404.7525</a:t>
            </a:r>
          </a:p>
          <a:p>
            <a:pPr marL="0" indent="0">
              <a:spcBef>
                <a:spcPts val="1200"/>
              </a:spcBef>
              <a:buClr>
                <a:schemeClr val="dk1"/>
              </a:buClr>
              <a:buSzPts val="1100"/>
            </a:pPr>
            <a:r>
              <a:rPr lang="en-US" sz="1200" b="1" dirty="0" err="1">
                <a:latin typeface="Roboto Mono" panose="020B0604020202020204" charset="0"/>
                <a:ea typeface="Roboto Mono" panose="020B0604020202020204" charset="0"/>
              </a:rPr>
              <a:t>Tridev</a:t>
            </a:r>
            <a:r>
              <a:rPr lang="en-US" sz="1200" b="1" dirty="0">
                <a:latin typeface="Roboto Mono" panose="020B0604020202020204" charset="0"/>
                <a:ea typeface="Roboto Mono" panose="020B0604020202020204" charset="0"/>
              </a:rPr>
              <a:t> Raut</a:t>
            </a:r>
            <a:r>
              <a:rPr lang="en-US" sz="1200" dirty="0">
                <a:latin typeface="Roboto Mono" panose="020B0604020202020204" charset="0"/>
                <a:ea typeface="Roboto Mono" panose="020B0604020202020204" charset="0"/>
                <a:cs typeface="Calibri"/>
                <a:sym typeface="Calibri"/>
              </a:rPr>
              <a:t> - GIS Expert - Contact Info – </a:t>
            </a:r>
            <a:r>
              <a:rPr lang="en-US" sz="1200" dirty="0">
                <a:latin typeface="Roboto Mono" panose="020B0604020202020204" charset="0"/>
                <a:ea typeface="Roboto Mono" panose="020B0604020202020204" charset="0"/>
              </a:rPr>
              <a:t>909.372.6156</a:t>
            </a:r>
          </a:p>
          <a:p>
            <a:pPr marL="0" indent="0">
              <a:spcBef>
                <a:spcPts val="1200"/>
              </a:spcBef>
              <a:buClr>
                <a:schemeClr val="dk1"/>
              </a:buClr>
              <a:buSzPts val="1100"/>
            </a:pPr>
            <a:r>
              <a:rPr lang="en-US" sz="1200" b="1" dirty="0">
                <a:latin typeface="Roboto Mono" panose="020B0604020202020204" charset="0"/>
                <a:ea typeface="Roboto Mono" panose="020B0604020202020204" charset="0"/>
              </a:rPr>
              <a:t>Lyle Wright </a:t>
            </a:r>
            <a:r>
              <a:rPr lang="en-US" sz="1200" dirty="0">
                <a:latin typeface="Roboto Mono" panose="020B0604020202020204" charset="0"/>
                <a:ea typeface="Roboto Mono" panose="020B0604020202020204" charset="0"/>
              </a:rPr>
              <a:t>– GIS | Machine Learning </a:t>
            </a:r>
            <a:r>
              <a:rPr lang="en-US" sz="1200" dirty="0">
                <a:latin typeface="Roboto Mono" panose="020B0604020202020204" charset="0"/>
                <a:ea typeface="Roboto Mono" panose="020B0604020202020204" charset="0"/>
                <a:cs typeface="Calibri"/>
                <a:sym typeface="Calibri"/>
              </a:rPr>
              <a:t>– </a:t>
            </a:r>
            <a:r>
              <a:rPr lang="en-US" sz="1200" dirty="0">
                <a:latin typeface="Roboto Mono" panose="020B0604020202020204" charset="0"/>
                <a:ea typeface="Roboto Mono" panose="020B0604020202020204" charset="0"/>
              </a:rPr>
              <a:t>618.578.5778</a:t>
            </a:r>
            <a:endParaRPr lang="en-US" sz="1200" dirty="0">
              <a:latin typeface="Roboto Mono" panose="020B0604020202020204" charset="0"/>
              <a:ea typeface="Roboto Mono" panose="020B0604020202020204" charset="0"/>
              <a:cs typeface="Calibri"/>
              <a:sym typeface="Calibri"/>
            </a:endParaRPr>
          </a:p>
          <a:p>
            <a:pPr marL="0" indent="0">
              <a:spcBef>
                <a:spcPts val="1200"/>
              </a:spcBef>
              <a:spcAft>
                <a:spcPts val="1200"/>
              </a:spcAft>
            </a:pPr>
            <a:endParaRPr lang="en-US" sz="1200" dirty="0">
              <a:latin typeface="Roboto Mono" panose="020B0604020202020204" charset="0"/>
              <a:ea typeface="Roboto Mono" panose="020B0604020202020204" charset="0"/>
              <a:cs typeface="Calibri"/>
              <a:sym typeface="Calibri"/>
            </a:endParaRPr>
          </a:p>
        </p:txBody>
      </p:sp>
    </p:spTree>
    <p:extLst>
      <p:ext uri="{BB962C8B-B14F-4D97-AF65-F5344CB8AC3E}">
        <p14:creationId xmlns:p14="http://schemas.microsoft.com/office/powerpoint/2010/main" val="2155335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3"/>
        <p:cNvGrpSpPr/>
        <p:nvPr/>
      </p:nvGrpSpPr>
      <p:grpSpPr>
        <a:xfrm>
          <a:off x="0" y="0"/>
          <a:ext cx="0" cy="0"/>
          <a:chOff x="0" y="0"/>
          <a:chExt cx="0" cy="0"/>
        </a:xfrm>
      </p:grpSpPr>
      <p:sp>
        <p:nvSpPr>
          <p:cNvPr id="2" name="Rectangle 1">
            <a:extLst>
              <a:ext uri="{FF2B5EF4-FFF2-40B4-BE49-F238E27FC236}">
                <a16:creationId xmlns:a16="http://schemas.microsoft.com/office/drawing/2014/main" id="{5D4EB340-57EB-4F07-9E1B-9FDE547824FA}"/>
              </a:ext>
            </a:extLst>
          </p:cNvPr>
          <p:cNvSpPr/>
          <p:nvPr/>
        </p:nvSpPr>
        <p:spPr>
          <a:xfrm>
            <a:off x="7176683" y="0"/>
            <a:ext cx="1565563" cy="401782"/>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1FC3F684-312E-45CB-A9D2-4BAC164222B0}"/>
              </a:ext>
            </a:extLst>
          </p:cNvPr>
          <p:cNvPicPr>
            <a:picLocks noChangeAspect="1"/>
          </p:cNvPicPr>
          <p:nvPr/>
        </p:nvPicPr>
        <p:blipFill>
          <a:blip r:embed="rId3"/>
          <a:stretch>
            <a:fillRect/>
          </a:stretch>
        </p:blipFill>
        <p:spPr>
          <a:xfrm>
            <a:off x="7342397" y="21825"/>
            <a:ext cx="1150466" cy="313763"/>
          </a:xfrm>
          <a:prstGeom prst="rect">
            <a:avLst/>
          </a:prstGeom>
        </p:spPr>
      </p:pic>
      <p:sp>
        <p:nvSpPr>
          <p:cNvPr id="9" name="Rectangle 8">
            <a:extLst>
              <a:ext uri="{FF2B5EF4-FFF2-40B4-BE49-F238E27FC236}">
                <a16:creationId xmlns:a16="http://schemas.microsoft.com/office/drawing/2014/main" id="{CAD56D2D-A21D-4D55-B3F2-D96743C6C7CB}"/>
              </a:ext>
            </a:extLst>
          </p:cNvPr>
          <p:cNvSpPr/>
          <p:nvPr/>
        </p:nvSpPr>
        <p:spPr>
          <a:xfrm>
            <a:off x="0" y="4911436"/>
            <a:ext cx="9144000" cy="236186"/>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1A9B2A-56FE-4CEA-B030-3671F7814EC8}"/>
              </a:ext>
            </a:extLst>
          </p:cNvPr>
          <p:cNvSpPr/>
          <p:nvPr/>
        </p:nvSpPr>
        <p:spPr>
          <a:xfrm>
            <a:off x="0" y="60535"/>
            <a:ext cx="2694709" cy="341247"/>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Google Shape;60;p14">
            <a:extLst>
              <a:ext uri="{FF2B5EF4-FFF2-40B4-BE49-F238E27FC236}">
                <a16:creationId xmlns:a16="http://schemas.microsoft.com/office/drawing/2014/main" id="{4F3B4300-A203-411E-9CF8-5A8C004CCADC}"/>
              </a:ext>
            </a:extLst>
          </p:cNvPr>
          <p:cNvSpPr txBox="1">
            <a:spLocks/>
          </p:cNvSpPr>
          <p:nvPr/>
        </p:nvSpPr>
        <p:spPr>
          <a:xfrm>
            <a:off x="-17318" y="88245"/>
            <a:ext cx="2694709" cy="341246"/>
          </a:xfrm>
          <a:prstGeom prst="rect">
            <a:avLst/>
          </a:prstGeom>
          <a:noFill/>
          <a:ln>
            <a:noFill/>
          </a:ln>
        </p:spPr>
        <p:txBody>
          <a:bodyPr spcFirstLastPara="1" wrap="square" lIns="91425" tIns="91425" rIns="91425" bIns="91425" anchor="t" anchorCtr="0">
            <a:normAutofit fontScale="825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1400" dirty="0">
                <a:latin typeface="Roboto Mono"/>
                <a:ea typeface="Roboto Mono"/>
                <a:cs typeface="Roboto Mono"/>
                <a:sym typeface="Roboto Mono"/>
              </a:rPr>
              <a:t>Defining the Problem</a:t>
            </a:r>
          </a:p>
        </p:txBody>
      </p:sp>
      <p:sp>
        <p:nvSpPr>
          <p:cNvPr id="14" name="Google Shape;61;p14">
            <a:extLst>
              <a:ext uri="{FF2B5EF4-FFF2-40B4-BE49-F238E27FC236}">
                <a16:creationId xmlns:a16="http://schemas.microsoft.com/office/drawing/2014/main" id="{20070077-ECF6-4A66-8500-0BB6A70A40D9}"/>
              </a:ext>
            </a:extLst>
          </p:cNvPr>
          <p:cNvSpPr txBox="1">
            <a:spLocks/>
          </p:cNvSpPr>
          <p:nvPr/>
        </p:nvSpPr>
        <p:spPr>
          <a:xfrm>
            <a:off x="221646" y="1055493"/>
            <a:ext cx="8520600"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spcBef>
                <a:spcPts val="1200"/>
              </a:spcBef>
              <a:spcAft>
                <a:spcPts val="1200"/>
              </a:spcAft>
            </a:pPr>
            <a:endParaRPr lang="en-US" sz="1200" dirty="0">
              <a:latin typeface="Roboto Mono" panose="020B0604020202020204" charset="0"/>
              <a:ea typeface="Roboto Mono" panose="020B0604020202020204" charset="0"/>
              <a:cs typeface="Calibri"/>
              <a:sym typeface="Calibri"/>
            </a:endParaRPr>
          </a:p>
        </p:txBody>
      </p:sp>
      <p:sp>
        <p:nvSpPr>
          <p:cNvPr id="8" name="Google Shape;67;p15">
            <a:extLst>
              <a:ext uri="{FF2B5EF4-FFF2-40B4-BE49-F238E27FC236}">
                <a16:creationId xmlns:a16="http://schemas.microsoft.com/office/drawing/2014/main" id="{5737761A-A530-4C54-8CC1-A52A214C45F6}"/>
              </a:ext>
            </a:extLst>
          </p:cNvPr>
          <p:cNvSpPr txBox="1">
            <a:spLocks/>
          </p:cNvSpPr>
          <p:nvPr/>
        </p:nvSpPr>
        <p:spPr>
          <a:xfrm>
            <a:off x="311699" y="1152475"/>
            <a:ext cx="8251387" cy="3416400"/>
          </a:xfrm>
          <a:prstGeom prst="rect">
            <a:avLst/>
          </a:prstGeom>
          <a:noFill/>
          <a:ln>
            <a:noFill/>
          </a:ln>
        </p:spPr>
        <p:txBody>
          <a:bodyPr spcFirstLastPara="1" wrap="square" lIns="91425" tIns="91425" rIns="91425" bIns="91425" anchor="t" anchorCtr="0">
            <a:normAutofit lnSpcReduction="10000"/>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r>
              <a:rPr lang="en-US" sz="1400" b="1" dirty="0">
                <a:latin typeface="Roboto Mono" panose="020B0604020202020204" charset="0"/>
                <a:ea typeface="Roboto Mono" panose="020B0604020202020204" charset="0"/>
                <a:cs typeface="Calibri"/>
                <a:sym typeface="Calibri"/>
              </a:rPr>
              <a:t>Where is the need?</a:t>
            </a:r>
          </a:p>
          <a:p>
            <a:pPr marL="0" indent="0" algn="l"/>
            <a:endParaRPr lang="en-US" sz="1200" b="1" dirty="0">
              <a:latin typeface="Roboto Mono" panose="020B0604020202020204" charset="0"/>
              <a:ea typeface="Roboto Mono" panose="020B0604020202020204" charset="0"/>
              <a:cs typeface="Calibri"/>
              <a:sym typeface="Calibri"/>
            </a:endParaRPr>
          </a:p>
          <a:p>
            <a:pPr marL="0" indent="0" algn="l"/>
            <a:r>
              <a:rPr lang="en-US" sz="1200" dirty="0">
                <a:latin typeface="Roboto Mono" panose="020B0604020202020204" charset="0"/>
                <a:ea typeface="Roboto Mono" panose="020B0604020202020204" charset="0"/>
                <a:cs typeface="Calibri"/>
                <a:sym typeface="Calibri"/>
              </a:rPr>
              <a:t>The county of Los Angles is looking into the opportunity to understand how to solve many of the challenging problems that many governments face in today's landscape. The county is looking into finding new ways to solve the infestation problem faced by a variety of beetles affecting our trees. </a:t>
            </a:r>
          </a:p>
          <a:p>
            <a:pPr marL="0" indent="0" algn="l"/>
            <a:endParaRPr lang="en-US" sz="1400" b="1" dirty="0">
              <a:latin typeface="Roboto Mono" panose="020B0604020202020204" charset="0"/>
              <a:ea typeface="Roboto Mono" panose="020B0604020202020204" charset="0"/>
              <a:cs typeface="Calibri"/>
              <a:sym typeface="Calibri"/>
            </a:endParaRPr>
          </a:p>
          <a:p>
            <a:pPr marL="0" indent="0" algn="l"/>
            <a:r>
              <a:rPr lang="en-US" sz="1400" b="1" dirty="0">
                <a:latin typeface="Roboto Mono" panose="020B0604020202020204" charset="0"/>
                <a:ea typeface="Roboto Mono" panose="020B0604020202020204" charset="0"/>
                <a:cs typeface="Calibri"/>
                <a:sym typeface="Calibri"/>
              </a:rPr>
              <a:t>What are the problem(s) you are solving?</a:t>
            </a:r>
          </a:p>
          <a:p>
            <a:pPr marL="0" indent="0" algn="l">
              <a:spcBef>
                <a:spcPts val="1200"/>
              </a:spcBef>
            </a:pPr>
            <a:r>
              <a:rPr lang="en-US" sz="1200" dirty="0">
                <a:latin typeface="Roboto Mono" panose="020B0604020202020204" charset="0"/>
                <a:ea typeface="Roboto Mono" panose="020B0604020202020204" charset="0"/>
                <a:cs typeface="Calibri"/>
                <a:sym typeface="Calibri"/>
              </a:rPr>
              <a:t>Being able to identify locations of infestation with machine learning capabilities in a dynamic way that keeps all stakeholders updated. With dynamic prediction, we can also continue to rerun our model as new verified data enters the system through a variety of avenues. </a:t>
            </a:r>
          </a:p>
          <a:p>
            <a:pPr marL="0" indent="0" algn="l">
              <a:spcBef>
                <a:spcPts val="1200"/>
              </a:spcBef>
              <a:spcAft>
                <a:spcPts val="1200"/>
              </a:spcAft>
            </a:pPr>
            <a:r>
              <a:rPr lang="en-US" sz="1400" b="1" dirty="0">
                <a:latin typeface="Roboto Mono" panose="020B0604020202020204" charset="0"/>
                <a:ea typeface="Roboto Mono" panose="020B0604020202020204" charset="0"/>
                <a:cs typeface="Calibri"/>
                <a:sym typeface="Calibri"/>
              </a:rPr>
              <a:t>Who are the different stakeholders? </a:t>
            </a:r>
          </a:p>
          <a:p>
            <a:pPr marL="0" indent="0" algn="l">
              <a:spcBef>
                <a:spcPts val="1200"/>
              </a:spcBef>
              <a:spcAft>
                <a:spcPts val="1200"/>
              </a:spcAft>
            </a:pPr>
            <a:r>
              <a:rPr lang="en-US" sz="1200" dirty="0">
                <a:latin typeface="Roboto Mono" panose="020B0604020202020204" charset="0"/>
                <a:ea typeface="Roboto Mono" panose="020B0604020202020204" charset="0"/>
                <a:cs typeface="Calibri"/>
                <a:sym typeface="Calibri"/>
              </a:rPr>
              <a:t>County decision makers | LA County Cities decision makers</a:t>
            </a:r>
          </a:p>
        </p:txBody>
      </p:sp>
    </p:spTree>
    <p:extLst>
      <p:ext uri="{BB962C8B-B14F-4D97-AF65-F5344CB8AC3E}">
        <p14:creationId xmlns:p14="http://schemas.microsoft.com/office/powerpoint/2010/main" val="2199534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Shape 53"/>
        <p:cNvGrpSpPr/>
        <p:nvPr/>
      </p:nvGrpSpPr>
      <p:grpSpPr>
        <a:xfrm>
          <a:off x="0" y="0"/>
          <a:ext cx="0" cy="0"/>
          <a:chOff x="0" y="0"/>
          <a:chExt cx="0" cy="0"/>
        </a:xfrm>
      </p:grpSpPr>
      <p:sp>
        <p:nvSpPr>
          <p:cNvPr id="2" name="Rectangle 1">
            <a:extLst>
              <a:ext uri="{FF2B5EF4-FFF2-40B4-BE49-F238E27FC236}">
                <a16:creationId xmlns:a16="http://schemas.microsoft.com/office/drawing/2014/main" id="{5D4EB340-57EB-4F07-9E1B-9FDE547824FA}"/>
              </a:ext>
            </a:extLst>
          </p:cNvPr>
          <p:cNvSpPr/>
          <p:nvPr/>
        </p:nvSpPr>
        <p:spPr>
          <a:xfrm>
            <a:off x="7176683" y="0"/>
            <a:ext cx="1565563" cy="401782"/>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1FC3F684-312E-45CB-A9D2-4BAC164222B0}"/>
              </a:ext>
            </a:extLst>
          </p:cNvPr>
          <p:cNvPicPr>
            <a:picLocks noChangeAspect="1"/>
          </p:cNvPicPr>
          <p:nvPr/>
        </p:nvPicPr>
        <p:blipFill>
          <a:blip r:embed="rId3"/>
          <a:stretch>
            <a:fillRect/>
          </a:stretch>
        </p:blipFill>
        <p:spPr>
          <a:xfrm>
            <a:off x="7342397" y="21825"/>
            <a:ext cx="1150466" cy="313763"/>
          </a:xfrm>
          <a:prstGeom prst="rect">
            <a:avLst/>
          </a:prstGeom>
        </p:spPr>
      </p:pic>
      <p:sp>
        <p:nvSpPr>
          <p:cNvPr id="9" name="Rectangle 8">
            <a:extLst>
              <a:ext uri="{FF2B5EF4-FFF2-40B4-BE49-F238E27FC236}">
                <a16:creationId xmlns:a16="http://schemas.microsoft.com/office/drawing/2014/main" id="{CAD56D2D-A21D-4D55-B3F2-D96743C6C7CB}"/>
              </a:ext>
            </a:extLst>
          </p:cNvPr>
          <p:cNvSpPr/>
          <p:nvPr/>
        </p:nvSpPr>
        <p:spPr>
          <a:xfrm>
            <a:off x="0" y="4911436"/>
            <a:ext cx="9144000" cy="236186"/>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1A9B2A-56FE-4CEA-B030-3671F7814EC8}"/>
              </a:ext>
            </a:extLst>
          </p:cNvPr>
          <p:cNvSpPr/>
          <p:nvPr/>
        </p:nvSpPr>
        <p:spPr>
          <a:xfrm>
            <a:off x="0" y="60535"/>
            <a:ext cx="2694709" cy="341247"/>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Google Shape;60;p14">
            <a:extLst>
              <a:ext uri="{FF2B5EF4-FFF2-40B4-BE49-F238E27FC236}">
                <a16:creationId xmlns:a16="http://schemas.microsoft.com/office/drawing/2014/main" id="{4F3B4300-A203-411E-9CF8-5A8C004CCADC}"/>
              </a:ext>
            </a:extLst>
          </p:cNvPr>
          <p:cNvSpPr txBox="1">
            <a:spLocks/>
          </p:cNvSpPr>
          <p:nvPr/>
        </p:nvSpPr>
        <p:spPr>
          <a:xfrm>
            <a:off x="-17318" y="88245"/>
            <a:ext cx="2694709" cy="341246"/>
          </a:xfrm>
          <a:prstGeom prst="rect">
            <a:avLst/>
          </a:prstGeom>
          <a:noFill/>
          <a:ln>
            <a:noFill/>
          </a:ln>
        </p:spPr>
        <p:txBody>
          <a:bodyPr spcFirstLastPara="1" wrap="square" lIns="91425" tIns="91425" rIns="91425" bIns="91425" anchor="t" anchorCtr="0">
            <a:normAutofit fontScale="825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1400" dirty="0">
                <a:latin typeface="Roboto Mono"/>
                <a:ea typeface="Roboto Mono"/>
                <a:cs typeface="Roboto Mono"/>
                <a:sym typeface="Roboto Mono"/>
              </a:rPr>
              <a:t>Data Gathering and Workflow</a:t>
            </a:r>
          </a:p>
        </p:txBody>
      </p:sp>
      <p:sp>
        <p:nvSpPr>
          <p:cNvPr id="3" name="Rectangle 2">
            <a:extLst>
              <a:ext uri="{FF2B5EF4-FFF2-40B4-BE49-F238E27FC236}">
                <a16:creationId xmlns:a16="http://schemas.microsoft.com/office/drawing/2014/main" id="{7A3737AA-F649-40A1-8D31-C8F9239315AF}"/>
              </a:ext>
            </a:extLst>
          </p:cNvPr>
          <p:cNvSpPr/>
          <p:nvPr/>
        </p:nvSpPr>
        <p:spPr>
          <a:xfrm>
            <a:off x="221646" y="609600"/>
            <a:ext cx="1801118" cy="1226127"/>
          </a:xfrm>
          <a:prstGeom prst="rect">
            <a:avLst/>
          </a:prstGeom>
          <a:noFill/>
          <a:ln w="952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687470B-1100-47D9-A7FB-7CE592CCD398}"/>
              </a:ext>
            </a:extLst>
          </p:cNvPr>
          <p:cNvSpPr txBox="1"/>
          <p:nvPr/>
        </p:nvSpPr>
        <p:spPr>
          <a:xfrm>
            <a:off x="656360" y="1598014"/>
            <a:ext cx="1172441" cy="246221"/>
          </a:xfrm>
          <a:prstGeom prst="rect">
            <a:avLst/>
          </a:prstGeom>
          <a:noFill/>
        </p:spPr>
        <p:txBody>
          <a:bodyPr wrap="square">
            <a:spAutoFit/>
          </a:bodyPr>
          <a:lstStyle/>
          <a:p>
            <a:r>
              <a:rPr lang="en" sz="1000" dirty="0">
                <a:latin typeface="Calibri"/>
                <a:cs typeface="Calibri"/>
                <a:sym typeface="Calibri"/>
              </a:rPr>
              <a:t>Acquiring Data</a:t>
            </a:r>
            <a:endParaRPr lang="en-US" sz="1000" dirty="0"/>
          </a:p>
        </p:txBody>
      </p:sp>
      <p:sp>
        <p:nvSpPr>
          <p:cNvPr id="15" name="Rectangle 14">
            <a:extLst>
              <a:ext uri="{FF2B5EF4-FFF2-40B4-BE49-F238E27FC236}">
                <a16:creationId xmlns:a16="http://schemas.microsoft.com/office/drawing/2014/main" id="{1FDB1B73-A179-40C0-AB72-5F132F18D5D5}"/>
              </a:ext>
            </a:extLst>
          </p:cNvPr>
          <p:cNvSpPr/>
          <p:nvPr/>
        </p:nvSpPr>
        <p:spPr>
          <a:xfrm>
            <a:off x="318628" y="699535"/>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Pull Data from Azure</a:t>
            </a:r>
          </a:p>
        </p:txBody>
      </p:sp>
      <p:sp>
        <p:nvSpPr>
          <p:cNvPr id="16" name="Rectangle 15">
            <a:extLst>
              <a:ext uri="{FF2B5EF4-FFF2-40B4-BE49-F238E27FC236}">
                <a16:creationId xmlns:a16="http://schemas.microsoft.com/office/drawing/2014/main" id="{ACD97FE5-B37A-4B9E-AEAF-5065A4802B33}"/>
              </a:ext>
            </a:extLst>
          </p:cNvPr>
          <p:cNvSpPr/>
          <p:nvPr/>
        </p:nvSpPr>
        <p:spPr>
          <a:xfrm>
            <a:off x="2362188" y="725118"/>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a:t>
            </a:r>
          </a:p>
          <a:p>
            <a:pPr algn="ctr"/>
            <a:r>
              <a:rPr lang="en-US" sz="800" dirty="0">
                <a:solidFill>
                  <a:schemeClr val="tx1"/>
                </a:solidFill>
              </a:rPr>
              <a:t>Area Grids</a:t>
            </a:r>
          </a:p>
          <a:p>
            <a:pPr algn="ctr"/>
            <a:r>
              <a:rPr lang="en-US" sz="800" dirty="0">
                <a:solidFill>
                  <a:schemeClr val="tx1"/>
                </a:solidFill>
              </a:rPr>
              <a:t>1000m</a:t>
            </a:r>
          </a:p>
        </p:txBody>
      </p:sp>
      <p:sp>
        <p:nvSpPr>
          <p:cNvPr id="17" name="Rectangle 16">
            <a:extLst>
              <a:ext uri="{FF2B5EF4-FFF2-40B4-BE49-F238E27FC236}">
                <a16:creationId xmlns:a16="http://schemas.microsoft.com/office/drawing/2014/main" id="{23655E1F-469C-4E75-8003-4BF48BE00269}"/>
              </a:ext>
            </a:extLst>
          </p:cNvPr>
          <p:cNvSpPr/>
          <p:nvPr/>
        </p:nvSpPr>
        <p:spPr>
          <a:xfrm>
            <a:off x="3221169" y="725118"/>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Grid ID for each Grids</a:t>
            </a:r>
          </a:p>
        </p:txBody>
      </p:sp>
      <p:sp>
        <p:nvSpPr>
          <p:cNvPr id="18" name="Rectangle 17">
            <a:extLst>
              <a:ext uri="{FF2B5EF4-FFF2-40B4-BE49-F238E27FC236}">
                <a16:creationId xmlns:a16="http://schemas.microsoft.com/office/drawing/2014/main" id="{94C84A46-5D13-4771-89A6-F2D465ABD90A}"/>
              </a:ext>
            </a:extLst>
          </p:cNvPr>
          <p:cNvSpPr/>
          <p:nvPr/>
        </p:nvSpPr>
        <p:spPr>
          <a:xfrm>
            <a:off x="318627" y="1216954"/>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Pull Data from LA County</a:t>
            </a:r>
          </a:p>
        </p:txBody>
      </p:sp>
      <p:sp>
        <p:nvSpPr>
          <p:cNvPr id="19" name="Rectangle 18">
            <a:extLst>
              <a:ext uri="{FF2B5EF4-FFF2-40B4-BE49-F238E27FC236}">
                <a16:creationId xmlns:a16="http://schemas.microsoft.com/office/drawing/2014/main" id="{34756F73-78AD-4637-A3D7-382710E3C85A}"/>
              </a:ext>
            </a:extLst>
          </p:cNvPr>
          <p:cNvSpPr/>
          <p:nvPr/>
        </p:nvSpPr>
        <p:spPr>
          <a:xfrm>
            <a:off x="1170696" y="709992"/>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Pull Data from USGS</a:t>
            </a:r>
          </a:p>
        </p:txBody>
      </p:sp>
      <p:sp>
        <p:nvSpPr>
          <p:cNvPr id="20" name="Rectangle 19">
            <a:extLst>
              <a:ext uri="{FF2B5EF4-FFF2-40B4-BE49-F238E27FC236}">
                <a16:creationId xmlns:a16="http://schemas.microsoft.com/office/drawing/2014/main" id="{55BF40D4-7C1E-49F3-B0A3-B24C6C37FBA0}"/>
              </a:ext>
            </a:extLst>
          </p:cNvPr>
          <p:cNvSpPr/>
          <p:nvPr/>
        </p:nvSpPr>
        <p:spPr>
          <a:xfrm>
            <a:off x="5207618" y="803563"/>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Clips of all images</a:t>
            </a:r>
          </a:p>
        </p:txBody>
      </p:sp>
      <p:sp>
        <p:nvSpPr>
          <p:cNvPr id="21" name="Rectangle 20">
            <a:extLst>
              <a:ext uri="{FF2B5EF4-FFF2-40B4-BE49-F238E27FC236}">
                <a16:creationId xmlns:a16="http://schemas.microsoft.com/office/drawing/2014/main" id="{4ACD1D48-7B43-48C6-9A63-7DAFC6BBEA6C}"/>
              </a:ext>
            </a:extLst>
          </p:cNvPr>
          <p:cNvSpPr/>
          <p:nvPr/>
        </p:nvSpPr>
        <p:spPr>
          <a:xfrm>
            <a:off x="2263515" y="609600"/>
            <a:ext cx="1801118" cy="1226127"/>
          </a:xfrm>
          <a:prstGeom prst="rect">
            <a:avLst/>
          </a:prstGeom>
          <a:noFill/>
          <a:ln w="952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E9271331-E788-4DE1-9606-2DC1D2EB8523}"/>
              </a:ext>
            </a:extLst>
          </p:cNvPr>
          <p:cNvSpPr txBox="1"/>
          <p:nvPr/>
        </p:nvSpPr>
        <p:spPr>
          <a:xfrm>
            <a:off x="2777852" y="1598014"/>
            <a:ext cx="1172441" cy="246221"/>
          </a:xfrm>
          <a:prstGeom prst="rect">
            <a:avLst/>
          </a:prstGeom>
          <a:noFill/>
        </p:spPr>
        <p:txBody>
          <a:bodyPr wrap="square">
            <a:spAutoFit/>
          </a:bodyPr>
          <a:lstStyle/>
          <a:p>
            <a:r>
              <a:rPr lang="en" sz="1000" dirty="0">
                <a:latin typeface="Calibri"/>
                <a:cs typeface="Calibri"/>
                <a:sym typeface="Calibri"/>
              </a:rPr>
              <a:t>Prep S.1</a:t>
            </a:r>
            <a:endParaRPr lang="en-US" sz="1000" dirty="0"/>
          </a:p>
        </p:txBody>
      </p:sp>
      <p:sp>
        <p:nvSpPr>
          <p:cNvPr id="6" name="Arrow: Left-Right 5">
            <a:extLst>
              <a:ext uri="{FF2B5EF4-FFF2-40B4-BE49-F238E27FC236}">
                <a16:creationId xmlns:a16="http://schemas.microsoft.com/office/drawing/2014/main" id="{2C505AAB-4143-4FA0-9DC2-92126F4D18BC}"/>
              </a:ext>
            </a:extLst>
          </p:cNvPr>
          <p:cNvSpPr/>
          <p:nvPr/>
        </p:nvSpPr>
        <p:spPr>
          <a:xfrm>
            <a:off x="4537764" y="1514136"/>
            <a:ext cx="2161310" cy="55418"/>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516683F0-1C66-49B9-9565-F9F08225FE14}"/>
              </a:ext>
            </a:extLst>
          </p:cNvPr>
          <p:cNvSpPr/>
          <p:nvPr/>
        </p:nvSpPr>
        <p:spPr>
          <a:xfrm>
            <a:off x="5595559" y="1456015"/>
            <a:ext cx="45719" cy="58121"/>
          </a:xfrm>
          <a:prstGeom prst="ellipse">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9335E2E7-CDA1-42B9-A706-27466956E83B}"/>
              </a:ext>
            </a:extLst>
          </p:cNvPr>
          <p:cNvSpPr txBox="1"/>
          <p:nvPr/>
        </p:nvSpPr>
        <p:spPr>
          <a:xfrm>
            <a:off x="4761200" y="1298692"/>
            <a:ext cx="1172440" cy="215444"/>
          </a:xfrm>
          <a:prstGeom prst="rect">
            <a:avLst/>
          </a:prstGeom>
          <a:noFill/>
        </p:spPr>
        <p:txBody>
          <a:bodyPr wrap="square">
            <a:spAutoFit/>
          </a:bodyPr>
          <a:lstStyle/>
          <a:p>
            <a:r>
              <a:rPr lang="en-US" sz="800" dirty="0">
                <a:solidFill>
                  <a:schemeClr val="tx1"/>
                </a:solidFill>
              </a:rPr>
              <a:t>30 Days</a:t>
            </a:r>
            <a:endParaRPr lang="en-US" sz="800" dirty="0"/>
          </a:p>
        </p:txBody>
      </p:sp>
      <p:sp>
        <p:nvSpPr>
          <p:cNvPr id="25" name="TextBox 24">
            <a:extLst>
              <a:ext uri="{FF2B5EF4-FFF2-40B4-BE49-F238E27FC236}">
                <a16:creationId xmlns:a16="http://schemas.microsoft.com/office/drawing/2014/main" id="{0590081F-87EA-4F98-A027-F2F328CF735A}"/>
              </a:ext>
            </a:extLst>
          </p:cNvPr>
          <p:cNvSpPr txBox="1"/>
          <p:nvPr/>
        </p:nvSpPr>
        <p:spPr>
          <a:xfrm>
            <a:off x="5847365" y="1298692"/>
            <a:ext cx="1172440" cy="215444"/>
          </a:xfrm>
          <a:prstGeom prst="rect">
            <a:avLst/>
          </a:prstGeom>
          <a:noFill/>
        </p:spPr>
        <p:txBody>
          <a:bodyPr wrap="square">
            <a:spAutoFit/>
          </a:bodyPr>
          <a:lstStyle/>
          <a:p>
            <a:r>
              <a:rPr lang="en-US" sz="800" dirty="0">
                <a:solidFill>
                  <a:schemeClr val="tx1"/>
                </a:solidFill>
              </a:rPr>
              <a:t>30 Days</a:t>
            </a:r>
            <a:endParaRPr lang="en-US" sz="800" dirty="0"/>
          </a:p>
        </p:txBody>
      </p:sp>
      <p:sp>
        <p:nvSpPr>
          <p:cNvPr id="26" name="Rectangle 25">
            <a:extLst>
              <a:ext uri="{FF2B5EF4-FFF2-40B4-BE49-F238E27FC236}">
                <a16:creationId xmlns:a16="http://schemas.microsoft.com/office/drawing/2014/main" id="{2D842D9B-880C-4A07-82AC-B6C7A08122B3}"/>
              </a:ext>
            </a:extLst>
          </p:cNvPr>
          <p:cNvSpPr/>
          <p:nvPr/>
        </p:nvSpPr>
        <p:spPr>
          <a:xfrm>
            <a:off x="4475411" y="603890"/>
            <a:ext cx="2405074" cy="1226127"/>
          </a:xfrm>
          <a:prstGeom prst="rect">
            <a:avLst/>
          </a:prstGeom>
          <a:noFill/>
          <a:ln w="952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01FD3EE5-82BE-49E9-93E5-2F74893C4589}"/>
              </a:ext>
            </a:extLst>
          </p:cNvPr>
          <p:cNvSpPr txBox="1"/>
          <p:nvPr/>
        </p:nvSpPr>
        <p:spPr>
          <a:xfrm>
            <a:off x="5185304" y="1606395"/>
            <a:ext cx="1172441" cy="246221"/>
          </a:xfrm>
          <a:prstGeom prst="rect">
            <a:avLst/>
          </a:prstGeom>
          <a:noFill/>
        </p:spPr>
        <p:txBody>
          <a:bodyPr wrap="square">
            <a:spAutoFit/>
          </a:bodyPr>
          <a:lstStyle/>
          <a:p>
            <a:r>
              <a:rPr lang="en" sz="1000" dirty="0">
                <a:latin typeface="Calibri"/>
                <a:cs typeface="Calibri"/>
                <a:sym typeface="Calibri"/>
              </a:rPr>
              <a:t>Prep S.2</a:t>
            </a:r>
            <a:endParaRPr lang="en-US" sz="1000" dirty="0"/>
          </a:p>
        </p:txBody>
      </p:sp>
      <p:sp>
        <p:nvSpPr>
          <p:cNvPr id="28" name="Rectangle 27">
            <a:extLst>
              <a:ext uri="{FF2B5EF4-FFF2-40B4-BE49-F238E27FC236}">
                <a16:creationId xmlns:a16="http://schemas.microsoft.com/office/drawing/2014/main" id="{594F5C01-1F2C-46DE-BDE3-77337CE297F2}"/>
              </a:ext>
            </a:extLst>
          </p:cNvPr>
          <p:cNvSpPr/>
          <p:nvPr/>
        </p:nvSpPr>
        <p:spPr>
          <a:xfrm>
            <a:off x="6984863" y="603890"/>
            <a:ext cx="2020592" cy="1226127"/>
          </a:xfrm>
          <a:prstGeom prst="rect">
            <a:avLst/>
          </a:prstGeom>
          <a:noFill/>
          <a:ln w="952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E9D260DC-C263-4827-8FC8-BDD840CFDC10}"/>
              </a:ext>
            </a:extLst>
          </p:cNvPr>
          <p:cNvSpPr txBox="1"/>
          <p:nvPr/>
        </p:nvSpPr>
        <p:spPr>
          <a:xfrm>
            <a:off x="7694756" y="1606395"/>
            <a:ext cx="985011" cy="246221"/>
          </a:xfrm>
          <a:prstGeom prst="rect">
            <a:avLst/>
          </a:prstGeom>
          <a:noFill/>
        </p:spPr>
        <p:txBody>
          <a:bodyPr wrap="square">
            <a:spAutoFit/>
          </a:bodyPr>
          <a:lstStyle/>
          <a:p>
            <a:r>
              <a:rPr lang="en" sz="1000" dirty="0">
                <a:latin typeface="Calibri"/>
                <a:cs typeface="Calibri"/>
                <a:sym typeface="Calibri"/>
              </a:rPr>
              <a:t>Prep S.3</a:t>
            </a:r>
            <a:endParaRPr lang="en-US" sz="1000" dirty="0"/>
          </a:p>
        </p:txBody>
      </p:sp>
      <p:sp>
        <p:nvSpPr>
          <p:cNvPr id="30" name="Rectangle 29">
            <a:extLst>
              <a:ext uri="{FF2B5EF4-FFF2-40B4-BE49-F238E27FC236}">
                <a16:creationId xmlns:a16="http://schemas.microsoft.com/office/drawing/2014/main" id="{F43323D2-EC03-498F-8965-CA4A435832C0}"/>
              </a:ext>
            </a:extLst>
          </p:cNvPr>
          <p:cNvSpPr/>
          <p:nvPr/>
        </p:nvSpPr>
        <p:spPr>
          <a:xfrm>
            <a:off x="7071054" y="699535"/>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Geofences for cities</a:t>
            </a:r>
          </a:p>
        </p:txBody>
      </p:sp>
      <p:sp>
        <p:nvSpPr>
          <p:cNvPr id="31" name="Rectangle 30">
            <a:extLst>
              <a:ext uri="{FF2B5EF4-FFF2-40B4-BE49-F238E27FC236}">
                <a16:creationId xmlns:a16="http://schemas.microsoft.com/office/drawing/2014/main" id="{D49D903C-E750-4583-A86D-F54D50BB283D}"/>
              </a:ext>
            </a:extLst>
          </p:cNvPr>
          <p:cNvSpPr/>
          <p:nvPr/>
        </p:nvSpPr>
        <p:spPr>
          <a:xfrm>
            <a:off x="1176742" y="1222663"/>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Research on ISHB</a:t>
            </a:r>
          </a:p>
        </p:txBody>
      </p:sp>
      <p:sp>
        <p:nvSpPr>
          <p:cNvPr id="32" name="Rectangle 31">
            <a:extLst>
              <a:ext uri="{FF2B5EF4-FFF2-40B4-BE49-F238E27FC236}">
                <a16:creationId xmlns:a16="http://schemas.microsoft.com/office/drawing/2014/main" id="{AEC0F0DC-509C-4FDA-9BA1-65B9D131B2E3}"/>
              </a:ext>
            </a:extLst>
          </p:cNvPr>
          <p:cNvSpPr/>
          <p:nvPr/>
        </p:nvSpPr>
        <p:spPr>
          <a:xfrm>
            <a:off x="7995159" y="699534"/>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Dashboards</a:t>
            </a:r>
          </a:p>
        </p:txBody>
      </p:sp>
      <p:sp>
        <p:nvSpPr>
          <p:cNvPr id="33" name="Rectangle 32">
            <a:extLst>
              <a:ext uri="{FF2B5EF4-FFF2-40B4-BE49-F238E27FC236}">
                <a16:creationId xmlns:a16="http://schemas.microsoft.com/office/drawing/2014/main" id="{B7BEC79B-8F23-4E68-AA40-9CFDF6EECCC3}"/>
              </a:ext>
            </a:extLst>
          </p:cNvPr>
          <p:cNvSpPr/>
          <p:nvPr/>
        </p:nvSpPr>
        <p:spPr>
          <a:xfrm>
            <a:off x="8038282" y="736057"/>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sp>
        <p:nvSpPr>
          <p:cNvPr id="34" name="Rectangle 33">
            <a:extLst>
              <a:ext uri="{FF2B5EF4-FFF2-40B4-BE49-F238E27FC236}">
                <a16:creationId xmlns:a16="http://schemas.microsoft.com/office/drawing/2014/main" id="{FD20F360-1613-41E0-B429-D1C5C22979BE}"/>
              </a:ext>
            </a:extLst>
          </p:cNvPr>
          <p:cNvSpPr/>
          <p:nvPr/>
        </p:nvSpPr>
        <p:spPr>
          <a:xfrm>
            <a:off x="5270271" y="748145"/>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sp>
        <p:nvSpPr>
          <p:cNvPr id="35" name="Rectangle 34">
            <a:extLst>
              <a:ext uri="{FF2B5EF4-FFF2-40B4-BE49-F238E27FC236}">
                <a16:creationId xmlns:a16="http://schemas.microsoft.com/office/drawing/2014/main" id="{7C4AA954-5872-4726-B1C9-6C0999FAA7B5}"/>
              </a:ext>
            </a:extLst>
          </p:cNvPr>
          <p:cNvSpPr/>
          <p:nvPr/>
        </p:nvSpPr>
        <p:spPr>
          <a:xfrm>
            <a:off x="5144965" y="867730"/>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sp>
        <p:nvSpPr>
          <p:cNvPr id="36" name="Rectangle 35">
            <a:extLst>
              <a:ext uri="{FF2B5EF4-FFF2-40B4-BE49-F238E27FC236}">
                <a16:creationId xmlns:a16="http://schemas.microsoft.com/office/drawing/2014/main" id="{24BB64C6-F339-4D51-B387-01FAA237408F}"/>
              </a:ext>
            </a:extLst>
          </p:cNvPr>
          <p:cNvSpPr/>
          <p:nvPr/>
        </p:nvSpPr>
        <p:spPr>
          <a:xfrm>
            <a:off x="7071054" y="1181895"/>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Check sizes for clipped images</a:t>
            </a:r>
          </a:p>
        </p:txBody>
      </p:sp>
      <p:sp>
        <p:nvSpPr>
          <p:cNvPr id="37" name="Arrow: U-Turn 36">
            <a:extLst>
              <a:ext uri="{FF2B5EF4-FFF2-40B4-BE49-F238E27FC236}">
                <a16:creationId xmlns:a16="http://schemas.microsoft.com/office/drawing/2014/main" id="{AD9475E1-C319-4D47-9329-CDEA518F9B3D}"/>
              </a:ext>
            </a:extLst>
          </p:cNvPr>
          <p:cNvSpPr/>
          <p:nvPr/>
        </p:nvSpPr>
        <p:spPr>
          <a:xfrm rot="10800000">
            <a:off x="5942840" y="1834046"/>
            <a:ext cx="1544776" cy="223700"/>
          </a:xfrm>
          <a:prstGeom prst="utur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TextBox 38">
            <a:extLst>
              <a:ext uri="{FF2B5EF4-FFF2-40B4-BE49-F238E27FC236}">
                <a16:creationId xmlns:a16="http://schemas.microsoft.com/office/drawing/2014/main" id="{5DF098FF-FDC8-4932-AAD6-D66A05EFFA97}"/>
              </a:ext>
            </a:extLst>
          </p:cNvPr>
          <p:cNvSpPr txBox="1"/>
          <p:nvPr/>
        </p:nvSpPr>
        <p:spPr>
          <a:xfrm>
            <a:off x="6579206" y="2043777"/>
            <a:ext cx="597477" cy="584775"/>
          </a:xfrm>
          <a:prstGeom prst="rect">
            <a:avLst/>
          </a:prstGeom>
          <a:noFill/>
        </p:spPr>
        <p:txBody>
          <a:bodyPr wrap="square">
            <a:spAutoFit/>
          </a:bodyPr>
          <a:lstStyle/>
          <a:p>
            <a:r>
              <a:rPr lang="en-US" sz="800" dirty="0">
                <a:solidFill>
                  <a:srgbClr val="FF0000"/>
                </a:solidFill>
              </a:rPr>
              <a:t>50m</a:t>
            </a:r>
          </a:p>
          <a:p>
            <a:r>
              <a:rPr lang="en-US" sz="800" dirty="0">
                <a:solidFill>
                  <a:srgbClr val="FF0000"/>
                </a:solidFill>
              </a:rPr>
              <a:t>550m</a:t>
            </a:r>
          </a:p>
          <a:p>
            <a:r>
              <a:rPr lang="en-US" sz="800" dirty="0">
                <a:solidFill>
                  <a:srgbClr val="FF0000"/>
                </a:solidFill>
              </a:rPr>
              <a:t>2000m</a:t>
            </a:r>
          </a:p>
          <a:p>
            <a:r>
              <a:rPr lang="en-US" sz="800" dirty="0">
                <a:solidFill>
                  <a:srgbClr val="00B050"/>
                </a:solidFill>
              </a:rPr>
              <a:t>1000m</a:t>
            </a:r>
          </a:p>
        </p:txBody>
      </p:sp>
      <p:sp>
        <p:nvSpPr>
          <p:cNvPr id="40" name="Rectangle 39">
            <a:extLst>
              <a:ext uri="{FF2B5EF4-FFF2-40B4-BE49-F238E27FC236}">
                <a16:creationId xmlns:a16="http://schemas.microsoft.com/office/drawing/2014/main" id="{12F790D9-D020-40F3-9C20-D8DC21025D95}"/>
              </a:ext>
            </a:extLst>
          </p:cNvPr>
          <p:cNvSpPr/>
          <p:nvPr/>
        </p:nvSpPr>
        <p:spPr>
          <a:xfrm>
            <a:off x="204399" y="2020015"/>
            <a:ext cx="1079572" cy="1226127"/>
          </a:xfrm>
          <a:prstGeom prst="rect">
            <a:avLst/>
          </a:prstGeom>
          <a:noFill/>
          <a:ln w="952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5D0DD845-105F-4A24-B450-56C5FF588BC8}"/>
              </a:ext>
            </a:extLst>
          </p:cNvPr>
          <p:cNvSpPr txBox="1"/>
          <p:nvPr/>
        </p:nvSpPr>
        <p:spPr>
          <a:xfrm>
            <a:off x="396039" y="3021051"/>
            <a:ext cx="985011" cy="246221"/>
          </a:xfrm>
          <a:prstGeom prst="rect">
            <a:avLst/>
          </a:prstGeom>
          <a:noFill/>
        </p:spPr>
        <p:txBody>
          <a:bodyPr wrap="square">
            <a:spAutoFit/>
          </a:bodyPr>
          <a:lstStyle/>
          <a:p>
            <a:r>
              <a:rPr lang="en" sz="1000" dirty="0">
                <a:latin typeface="Calibri"/>
                <a:cs typeface="Calibri"/>
                <a:sym typeface="Calibri"/>
              </a:rPr>
              <a:t>Prep S.4</a:t>
            </a:r>
            <a:endParaRPr lang="en-US" sz="1000" dirty="0"/>
          </a:p>
        </p:txBody>
      </p:sp>
      <p:sp>
        <p:nvSpPr>
          <p:cNvPr id="42" name="Rectangle 41">
            <a:extLst>
              <a:ext uri="{FF2B5EF4-FFF2-40B4-BE49-F238E27FC236}">
                <a16:creationId xmlns:a16="http://schemas.microsoft.com/office/drawing/2014/main" id="{7647A3EC-8A9E-479E-A2CF-C50EEE5F2478}"/>
              </a:ext>
            </a:extLst>
          </p:cNvPr>
          <p:cNvSpPr/>
          <p:nvPr/>
        </p:nvSpPr>
        <p:spPr>
          <a:xfrm>
            <a:off x="318626" y="2102958"/>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Schema for Surveys</a:t>
            </a:r>
          </a:p>
        </p:txBody>
      </p:sp>
      <p:sp>
        <p:nvSpPr>
          <p:cNvPr id="43" name="Rectangle 42">
            <a:extLst>
              <a:ext uri="{FF2B5EF4-FFF2-40B4-BE49-F238E27FC236}">
                <a16:creationId xmlns:a16="http://schemas.microsoft.com/office/drawing/2014/main" id="{7BE852E4-C485-4BB6-AB18-00A9B20D29CA}"/>
              </a:ext>
            </a:extLst>
          </p:cNvPr>
          <p:cNvSpPr/>
          <p:nvPr/>
        </p:nvSpPr>
        <p:spPr>
          <a:xfrm>
            <a:off x="296593" y="2624291"/>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Surveys</a:t>
            </a:r>
          </a:p>
        </p:txBody>
      </p:sp>
      <p:sp>
        <p:nvSpPr>
          <p:cNvPr id="44" name="Rectangle 43">
            <a:extLst>
              <a:ext uri="{FF2B5EF4-FFF2-40B4-BE49-F238E27FC236}">
                <a16:creationId xmlns:a16="http://schemas.microsoft.com/office/drawing/2014/main" id="{F489066E-0A07-4770-A497-263D43C91D60}"/>
              </a:ext>
            </a:extLst>
          </p:cNvPr>
          <p:cNvSpPr/>
          <p:nvPr/>
        </p:nvSpPr>
        <p:spPr>
          <a:xfrm>
            <a:off x="340593" y="2579944"/>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grpSp>
        <p:nvGrpSpPr>
          <p:cNvPr id="52" name="Group 51">
            <a:extLst>
              <a:ext uri="{FF2B5EF4-FFF2-40B4-BE49-F238E27FC236}">
                <a16:creationId xmlns:a16="http://schemas.microsoft.com/office/drawing/2014/main" id="{497F1032-F89B-41E1-AA27-BF84D585B92C}"/>
              </a:ext>
            </a:extLst>
          </p:cNvPr>
          <p:cNvGrpSpPr/>
          <p:nvPr/>
        </p:nvGrpSpPr>
        <p:grpSpPr>
          <a:xfrm>
            <a:off x="6039828" y="3500309"/>
            <a:ext cx="631337" cy="1183022"/>
            <a:chOff x="2325535" y="2303908"/>
            <a:chExt cx="848449" cy="1638245"/>
          </a:xfrm>
        </p:grpSpPr>
        <p:pic>
          <p:nvPicPr>
            <p:cNvPr id="50" name="Picture 49">
              <a:extLst>
                <a:ext uri="{FF2B5EF4-FFF2-40B4-BE49-F238E27FC236}">
                  <a16:creationId xmlns:a16="http://schemas.microsoft.com/office/drawing/2014/main" id="{F764BE7F-464C-4008-93C7-78091FD75362}"/>
                </a:ext>
              </a:extLst>
            </p:cNvPr>
            <p:cNvPicPr>
              <a:picLocks noChangeAspect="1"/>
            </p:cNvPicPr>
            <p:nvPr/>
          </p:nvPicPr>
          <p:blipFill>
            <a:blip r:embed="rId4"/>
            <a:stretch>
              <a:fillRect/>
            </a:stretch>
          </p:blipFill>
          <p:spPr>
            <a:xfrm>
              <a:off x="2434367" y="2484952"/>
              <a:ext cx="622861" cy="1124157"/>
            </a:xfrm>
            <a:prstGeom prst="rect">
              <a:avLst/>
            </a:prstGeom>
          </p:spPr>
        </p:pic>
        <p:pic>
          <p:nvPicPr>
            <p:cNvPr id="53" name="Picture 4">
              <a:extLst>
                <a:ext uri="{FF2B5EF4-FFF2-40B4-BE49-F238E27FC236}">
                  <a16:creationId xmlns:a16="http://schemas.microsoft.com/office/drawing/2014/main" id="{67CCC36F-72D4-44A1-B293-6CD25CFFC6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25535" y="2303908"/>
              <a:ext cx="848449" cy="1638245"/>
            </a:xfrm>
            <a:prstGeom prst="rect">
              <a:avLst/>
            </a:prstGeom>
            <a:noFill/>
            <a:extLst>
              <a:ext uri="{909E8E84-426E-40DD-AFC4-6F175D3DCCD1}">
                <a14:hiddenFill xmlns:a14="http://schemas.microsoft.com/office/drawing/2010/main">
                  <a:solidFill>
                    <a:srgbClr val="FFFFFF"/>
                  </a:solidFill>
                </a14:hiddenFill>
              </a:ext>
            </a:extLst>
          </p:spPr>
        </p:pic>
      </p:grpSp>
      <p:sp>
        <p:nvSpPr>
          <p:cNvPr id="56" name="TextBox 55">
            <a:extLst>
              <a:ext uri="{FF2B5EF4-FFF2-40B4-BE49-F238E27FC236}">
                <a16:creationId xmlns:a16="http://schemas.microsoft.com/office/drawing/2014/main" id="{38A34C05-DBB2-4C66-856D-745A809BDD31}"/>
              </a:ext>
            </a:extLst>
          </p:cNvPr>
          <p:cNvSpPr txBox="1"/>
          <p:nvPr/>
        </p:nvSpPr>
        <p:spPr>
          <a:xfrm>
            <a:off x="6057147" y="4533387"/>
            <a:ext cx="631336" cy="246221"/>
          </a:xfrm>
          <a:prstGeom prst="rect">
            <a:avLst/>
          </a:prstGeom>
          <a:noFill/>
        </p:spPr>
        <p:txBody>
          <a:bodyPr wrap="square">
            <a:spAutoFit/>
          </a:bodyPr>
          <a:lstStyle/>
          <a:p>
            <a:r>
              <a:rPr lang="en" sz="1000" dirty="0">
                <a:latin typeface="Calibri"/>
                <a:cs typeface="Calibri"/>
                <a:sym typeface="Calibri"/>
              </a:rPr>
              <a:t>Citizens</a:t>
            </a:r>
            <a:endParaRPr lang="en-US" sz="1000" dirty="0"/>
          </a:p>
        </p:txBody>
      </p:sp>
      <p:grpSp>
        <p:nvGrpSpPr>
          <p:cNvPr id="47" name="Group 46">
            <a:extLst>
              <a:ext uri="{FF2B5EF4-FFF2-40B4-BE49-F238E27FC236}">
                <a16:creationId xmlns:a16="http://schemas.microsoft.com/office/drawing/2014/main" id="{B7115383-5FB4-4593-84EA-37DC05DEEED4}"/>
              </a:ext>
            </a:extLst>
          </p:cNvPr>
          <p:cNvGrpSpPr/>
          <p:nvPr/>
        </p:nvGrpSpPr>
        <p:grpSpPr>
          <a:xfrm>
            <a:off x="6715228" y="3500309"/>
            <a:ext cx="948493" cy="1277716"/>
            <a:chOff x="3598094" y="3433141"/>
            <a:chExt cx="948493" cy="1277716"/>
          </a:xfrm>
        </p:grpSpPr>
        <p:grpSp>
          <p:nvGrpSpPr>
            <p:cNvPr id="51" name="Group 50">
              <a:extLst>
                <a:ext uri="{FF2B5EF4-FFF2-40B4-BE49-F238E27FC236}">
                  <a16:creationId xmlns:a16="http://schemas.microsoft.com/office/drawing/2014/main" id="{2B6F3D2B-2FBA-403F-B386-A9367E64A103}"/>
                </a:ext>
              </a:extLst>
            </p:cNvPr>
            <p:cNvGrpSpPr/>
            <p:nvPr/>
          </p:nvGrpSpPr>
          <p:grpSpPr>
            <a:xfrm>
              <a:off x="3706449" y="3433141"/>
              <a:ext cx="631337" cy="1183022"/>
              <a:chOff x="410433" y="3329085"/>
              <a:chExt cx="848449" cy="1638245"/>
            </a:xfrm>
          </p:grpSpPr>
          <p:pic>
            <p:nvPicPr>
              <p:cNvPr id="46" name="Picture 45">
                <a:extLst>
                  <a:ext uri="{FF2B5EF4-FFF2-40B4-BE49-F238E27FC236}">
                    <a16:creationId xmlns:a16="http://schemas.microsoft.com/office/drawing/2014/main" id="{613E8F2B-6473-4343-9DBE-174485E77720}"/>
                  </a:ext>
                </a:extLst>
              </p:cNvPr>
              <p:cNvPicPr>
                <a:picLocks noChangeAspect="1"/>
              </p:cNvPicPr>
              <p:nvPr/>
            </p:nvPicPr>
            <p:blipFill>
              <a:blip r:embed="rId6"/>
              <a:stretch>
                <a:fillRect/>
              </a:stretch>
            </p:blipFill>
            <p:spPr>
              <a:xfrm>
                <a:off x="489449" y="3498654"/>
                <a:ext cx="690417" cy="1289089"/>
              </a:xfrm>
              <a:prstGeom prst="rect">
                <a:avLst/>
              </a:prstGeom>
            </p:spPr>
          </p:pic>
          <p:pic>
            <p:nvPicPr>
              <p:cNvPr id="1028" name="Picture 4">
                <a:extLst>
                  <a:ext uri="{FF2B5EF4-FFF2-40B4-BE49-F238E27FC236}">
                    <a16:creationId xmlns:a16="http://schemas.microsoft.com/office/drawing/2014/main" id="{199C5EF5-D260-4DD0-8D81-5E0C35C92D3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0433" y="3329085"/>
                <a:ext cx="848449" cy="1638245"/>
              </a:xfrm>
              <a:prstGeom prst="rect">
                <a:avLst/>
              </a:prstGeom>
              <a:noFill/>
              <a:extLst>
                <a:ext uri="{909E8E84-426E-40DD-AFC4-6F175D3DCCD1}">
                  <a14:hiddenFill xmlns:a14="http://schemas.microsoft.com/office/drawing/2010/main">
                    <a:solidFill>
                      <a:srgbClr val="FFFFFF"/>
                    </a:solidFill>
                  </a14:hiddenFill>
                </a:ext>
              </a:extLst>
            </p:spPr>
          </p:pic>
        </p:grpSp>
        <p:sp>
          <p:nvSpPr>
            <p:cNvPr id="57" name="TextBox 56">
              <a:extLst>
                <a:ext uri="{FF2B5EF4-FFF2-40B4-BE49-F238E27FC236}">
                  <a16:creationId xmlns:a16="http://schemas.microsoft.com/office/drawing/2014/main" id="{0D9DF3EA-9045-4A4F-BC79-1D50B0F2B207}"/>
                </a:ext>
              </a:extLst>
            </p:cNvPr>
            <p:cNvSpPr txBox="1"/>
            <p:nvPr/>
          </p:nvSpPr>
          <p:spPr>
            <a:xfrm>
              <a:off x="3598094" y="4464636"/>
              <a:ext cx="948493" cy="246221"/>
            </a:xfrm>
            <a:prstGeom prst="rect">
              <a:avLst/>
            </a:prstGeom>
            <a:noFill/>
          </p:spPr>
          <p:txBody>
            <a:bodyPr wrap="square">
              <a:spAutoFit/>
            </a:bodyPr>
            <a:lstStyle/>
            <a:p>
              <a:r>
                <a:rPr lang="en" sz="1000" dirty="0">
                  <a:latin typeface="Calibri"/>
                  <a:cs typeface="Calibri"/>
                  <a:sym typeface="Calibri"/>
                </a:rPr>
                <a:t>Professionals</a:t>
              </a:r>
              <a:endParaRPr lang="en-US" sz="1000" dirty="0"/>
            </a:p>
          </p:txBody>
        </p:sp>
      </p:grpSp>
      <p:pic>
        <p:nvPicPr>
          <p:cNvPr id="1030" name="Picture 6">
            <a:extLst>
              <a:ext uri="{FF2B5EF4-FFF2-40B4-BE49-F238E27FC236}">
                <a16:creationId xmlns:a16="http://schemas.microsoft.com/office/drawing/2014/main" id="{F247FE9F-86CD-4538-806D-FB890F2F7DE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081" y="3414860"/>
            <a:ext cx="1477681" cy="1236326"/>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6">
            <a:extLst>
              <a:ext uri="{FF2B5EF4-FFF2-40B4-BE49-F238E27FC236}">
                <a16:creationId xmlns:a16="http://schemas.microsoft.com/office/drawing/2014/main" id="{5271F75D-2806-42ED-A10E-1C3838B5EA9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527774" y="3492341"/>
            <a:ext cx="1477681" cy="1236326"/>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6">
            <a:extLst>
              <a:ext uri="{FF2B5EF4-FFF2-40B4-BE49-F238E27FC236}">
                <a16:creationId xmlns:a16="http://schemas.microsoft.com/office/drawing/2014/main" id="{C08B7C78-A93A-4DC7-9474-93EA29BDEA2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58635" y="3403712"/>
            <a:ext cx="1477681" cy="1236326"/>
          </a:xfrm>
          <a:prstGeom prst="rect">
            <a:avLst/>
          </a:prstGeom>
          <a:noFill/>
          <a:extLst>
            <a:ext uri="{909E8E84-426E-40DD-AFC4-6F175D3DCCD1}">
              <a14:hiddenFill xmlns:a14="http://schemas.microsoft.com/office/drawing/2010/main">
                <a:solidFill>
                  <a:srgbClr val="FFFFFF"/>
                </a:solidFill>
              </a14:hiddenFill>
            </a:ext>
          </a:extLst>
        </p:spPr>
      </p:pic>
      <p:sp>
        <p:nvSpPr>
          <p:cNvPr id="59" name="TextBox 58">
            <a:extLst>
              <a:ext uri="{FF2B5EF4-FFF2-40B4-BE49-F238E27FC236}">
                <a16:creationId xmlns:a16="http://schemas.microsoft.com/office/drawing/2014/main" id="{5CC122C5-B130-4691-AEA3-664D7CF1950A}"/>
              </a:ext>
            </a:extLst>
          </p:cNvPr>
          <p:cNvSpPr txBox="1"/>
          <p:nvPr/>
        </p:nvSpPr>
        <p:spPr>
          <a:xfrm>
            <a:off x="2028881" y="4567906"/>
            <a:ext cx="948493" cy="246221"/>
          </a:xfrm>
          <a:prstGeom prst="rect">
            <a:avLst/>
          </a:prstGeom>
          <a:noFill/>
        </p:spPr>
        <p:txBody>
          <a:bodyPr wrap="square">
            <a:spAutoFit/>
          </a:bodyPr>
          <a:lstStyle/>
          <a:p>
            <a:r>
              <a:rPr lang="en" sz="1000" dirty="0">
                <a:latin typeface="Calibri"/>
                <a:cs typeface="Calibri"/>
                <a:sym typeface="Calibri"/>
              </a:rPr>
              <a:t>Logging</a:t>
            </a:r>
            <a:endParaRPr lang="en-US" sz="1000" dirty="0"/>
          </a:p>
        </p:txBody>
      </p:sp>
      <p:sp>
        <p:nvSpPr>
          <p:cNvPr id="60" name="TextBox 59">
            <a:extLst>
              <a:ext uri="{FF2B5EF4-FFF2-40B4-BE49-F238E27FC236}">
                <a16:creationId xmlns:a16="http://schemas.microsoft.com/office/drawing/2014/main" id="{30CA4A5A-AE88-4C8A-9DEC-63094D4DC50C}"/>
              </a:ext>
            </a:extLst>
          </p:cNvPr>
          <p:cNvSpPr txBox="1"/>
          <p:nvPr/>
        </p:nvSpPr>
        <p:spPr>
          <a:xfrm>
            <a:off x="152350" y="4570781"/>
            <a:ext cx="1337078" cy="246221"/>
          </a:xfrm>
          <a:prstGeom prst="rect">
            <a:avLst/>
          </a:prstGeom>
          <a:noFill/>
        </p:spPr>
        <p:txBody>
          <a:bodyPr wrap="square">
            <a:spAutoFit/>
          </a:bodyPr>
          <a:lstStyle/>
          <a:p>
            <a:r>
              <a:rPr lang="en" sz="1000" dirty="0">
                <a:latin typeface="Calibri"/>
                <a:cs typeface="Calibri"/>
                <a:sym typeface="Calibri"/>
              </a:rPr>
              <a:t>Alerts Dashboard</a:t>
            </a:r>
            <a:endParaRPr lang="en-US" sz="1000" dirty="0"/>
          </a:p>
        </p:txBody>
      </p:sp>
      <p:sp>
        <p:nvSpPr>
          <p:cNvPr id="63" name="TextBox 62">
            <a:extLst>
              <a:ext uri="{FF2B5EF4-FFF2-40B4-BE49-F238E27FC236}">
                <a16:creationId xmlns:a16="http://schemas.microsoft.com/office/drawing/2014/main" id="{53F4022B-25E7-454C-ADEA-4C7F924F940A}"/>
              </a:ext>
            </a:extLst>
          </p:cNvPr>
          <p:cNvSpPr txBox="1"/>
          <p:nvPr/>
        </p:nvSpPr>
        <p:spPr>
          <a:xfrm>
            <a:off x="7846935" y="4658201"/>
            <a:ext cx="1337078" cy="246221"/>
          </a:xfrm>
          <a:prstGeom prst="rect">
            <a:avLst/>
          </a:prstGeom>
          <a:noFill/>
        </p:spPr>
        <p:txBody>
          <a:bodyPr wrap="square">
            <a:spAutoFit/>
          </a:bodyPr>
          <a:lstStyle/>
          <a:p>
            <a:r>
              <a:rPr lang="en" sz="1000" dirty="0">
                <a:latin typeface="Calibri"/>
                <a:cs typeface="Calibri"/>
                <a:sym typeface="Calibri"/>
              </a:rPr>
              <a:t>Review Alerts</a:t>
            </a:r>
            <a:endParaRPr lang="en-US" sz="1000" dirty="0"/>
          </a:p>
        </p:txBody>
      </p:sp>
      <p:sp>
        <p:nvSpPr>
          <p:cNvPr id="64" name="Rectangle 63">
            <a:extLst>
              <a:ext uri="{FF2B5EF4-FFF2-40B4-BE49-F238E27FC236}">
                <a16:creationId xmlns:a16="http://schemas.microsoft.com/office/drawing/2014/main" id="{34933BDC-5678-4325-83A7-19F58E669EB6}"/>
              </a:ext>
            </a:extLst>
          </p:cNvPr>
          <p:cNvSpPr/>
          <p:nvPr/>
        </p:nvSpPr>
        <p:spPr>
          <a:xfrm>
            <a:off x="1470638" y="2018397"/>
            <a:ext cx="2020592" cy="1226127"/>
          </a:xfrm>
          <a:prstGeom prst="rect">
            <a:avLst/>
          </a:prstGeom>
          <a:noFill/>
          <a:ln w="952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FA2D0622-E7D0-4BCE-9B0F-237C1C80E1B8}"/>
              </a:ext>
            </a:extLst>
          </p:cNvPr>
          <p:cNvSpPr/>
          <p:nvPr/>
        </p:nvSpPr>
        <p:spPr>
          <a:xfrm>
            <a:off x="1571749" y="2093171"/>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Testing Framework</a:t>
            </a:r>
          </a:p>
        </p:txBody>
      </p:sp>
      <p:sp>
        <p:nvSpPr>
          <p:cNvPr id="66" name="Rectangle 65">
            <a:extLst>
              <a:ext uri="{FF2B5EF4-FFF2-40B4-BE49-F238E27FC236}">
                <a16:creationId xmlns:a16="http://schemas.microsoft.com/office/drawing/2014/main" id="{ED918A57-EA34-4F64-9CC6-C0ECF811E255}"/>
              </a:ext>
            </a:extLst>
          </p:cNvPr>
          <p:cNvSpPr/>
          <p:nvPr/>
        </p:nvSpPr>
        <p:spPr>
          <a:xfrm>
            <a:off x="1626795" y="2118193"/>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sp>
        <p:nvSpPr>
          <p:cNvPr id="67" name="Rectangle 66">
            <a:extLst>
              <a:ext uri="{FF2B5EF4-FFF2-40B4-BE49-F238E27FC236}">
                <a16:creationId xmlns:a16="http://schemas.microsoft.com/office/drawing/2014/main" id="{276D8F62-FC80-47EB-8A55-897C9B60887B}"/>
              </a:ext>
            </a:extLst>
          </p:cNvPr>
          <p:cNvSpPr/>
          <p:nvPr/>
        </p:nvSpPr>
        <p:spPr>
          <a:xfrm>
            <a:off x="1516703" y="2068149"/>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sp>
        <p:nvSpPr>
          <p:cNvPr id="68" name="Rectangle 67">
            <a:extLst>
              <a:ext uri="{FF2B5EF4-FFF2-40B4-BE49-F238E27FC236}">
                <a16:creationId xmlns:a16="http://schemas.microsoft.com/office/drawing/2014/main" id="{290B1F02-E66E-4A4E-91D2-1244CB90473F}"/>
              </a:ext>
            </a:extLst>
          </p:cNvPr>
          <p:cNvSpPr/>
          <p:nvPr/>
        </p:nvSpPr>
        <p:spPr>
          <a:xfrm>
            <a:off x="1545473" y="2630043"/>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ML  Model</a:t>
            </a:r>
          </a:p>
        </p:txBody>
      </p:sp>
      <p:sp>
        <p:nvSpPr>
          <p:cNvPr id="5" name="Arrow: Curved Left 4">
            <a:extLst>
              <a:ext uri="{FF2B5EF4-FFF2-40B4-BE49-F238E27FC236}">
                <a16:creationId xmlns:a16="http://schemas.microsoft.com/office/drawing/2014/main" id="{C0904A96-9535-4740-BB98-BB664EDEB91B}"/>
              </a:ext>
            </a:extLst>
          </p:cNvPr>
          <p:cNvSpPr/>
          <p:nvPr/>
        </p:nvSpPr>
        <p:spPr>
          <a:xfrm>
            <a:off x="2392119" y="2259502"/>
            <a:ext cx="339642" cy="689348"/>
          </a:xfrm>
          <a:prstGeom prst="curvedLef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9" name="TextBox 68">
            <a:extLst>
              <a:ext uri="{FF2B5EF4-FFF2-40B4-BE49-F238E27FC236}">
                <a16:creationId xmlns:a16="http://schemas.microsoft.com/office/drawing/2014/main" id="{B5653C4A-5CB0-469C-AD78-6F323F28BD5E}"/>
              </a:ext>
            </a:extLst>
          </p:cNvPr>
          <p:cNvSpPr txBox="1"/>
          <p:nvPr/>
        </p:nvSpPr>
        <p:spPr>
          <a:xfrm>
            <a:off x="2804937" y="2283653"/>
            <a:ext cx="775881" cy="954107"/>
          </a:xfrm>
          <a:prstGeom prst="rect">
            <a:avLst/>
          </a:prstGeom>
          <a:noFill/>
        </p:spPr>
        <p:txBody>
          <a:bodyPr wrap="square">
            <a:spAutoFit/>
          </a:bodyPr>
          <a:lstStyle/>
          <a:p>
            <a:r>
              <a:rPr lang="en-US" sz="800" dirty="0">
                <a:solidFill>
                  <a:srgbClr val="FF0000"/>
                </a:solidFill>
              </a:rPr>
              <a:t>20 epochs</a:t>
            </a:r>
          </a:p>
          <a:p>
            <a:r>
              <a:rPr lang="en-US" sz="800" dirty="0">
                <a:solidFill>
                  <a:srgbClr val="FF0000"/>
                </a:solidFill>
              </a:rPr>
              <a:t>30 epochs</a:t>
            </a:r>
          </a:p>
          <a:p>
            <a:r>
              <a:rPr lang="en-US" sz="800" dirty="0">
                <a:solidFill>
                  <a:srgbClr val="00B050"/>
                </a:solidFill>
              </a:rPr>
              <a:t>50 epochs</a:t>
            </a:r>
          </a:p>
          <a:p>
            <a:endParaRPr lang="en-US" sz="800" dirty="0">
              <a:solidFill>
                <a:srgbClr val="FF0000"/>
              </a:solidFill>
            </a:endParaRPr>
          </a:p>
          <a:p>
            <a:r>
              <a:rPr lang="en-US" sz="800" dirty="0" err="1">
                <a:solidFill>
                  <a:srgbClr val="00B050"/>
                </a:solidFill>
              </a:rPr>
              <a:t>softmax</a:t>
            </a:r>
            <a:endParaRPr lang="en-US" sz="800" dirty="0">
              <a:solidFill>
                <a:srgbClr val="00B050"/>
              </a:solidFill>
            </a:endParaRPr>
          </a:p>
          <a:p>
            <a:r>
              <a:rPr lang="en-US" sz="800" dirty="0">
                <a:solidFill>
                  <a:srgbClr val="FF0000"/>
                </a:solidFill>
              </a:rPr>
              <a:t>sigmoid</a:t>
            </a:r>
          </a:p>
          <a:p>
            <a:endParaRPr lang="en-US" sz="800" dirty="0">
              <a:solidFill>
                <a:srgbClr val="FF0000"/>
              </a:solidFill>
            </a:endParaRPr>
          </a:p>
        </p:txBody>
      </p:sp>
      <p:sp>
        <p:nvSpPr>
          <p:cNvPr id="70" name="Rectangle 69">
            <a:extLst>
              <a:ext uri="{FF2B5EF4-FFF2-40B4-BE49-F238E27FC236}">
                <a16:creationId xmlns:a16="http://schemas.microsoft.com/office/drawing/2014/main" id="{CBC80809-0C8F-4623-9907-715DB89AC783}"/>
              </a:ext>
            </a:extLst>
          </p:cNvPr>
          <p:cNvSpPr/>
          <p:nvPr/>
        </p:nvSpPr>
        <p:spPr>
          <a:xfrm>
            <a:off x="7779288" y="2081225"/>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Predict ML  Model</a:t>
            </a:r>
          </a:p>
        </p:txBody>
      </p:sp>
      <p:sp>
        <p:nvSpPr>
          <p:cNvPr id="71" name="Rectangle 70">
            <a:extLst>
              <a:ext uri="{FF2B5EF4-FFF2-40B4-BE49-F238E27FC236}">
                <a16:creationId xmlns:a16="http://schemas.microsoft.com/office/drawing/2014/main" id="{826BEBA1-2652-4CFA-B314-6F065190AC91}"/>
              </a:ext>
            </a:extLst>
          </p:cNvPr>
          <p:cNvSpPr/>
          <p:nvPr/>
        </p:nvSpPr>
        <p:spPr>
          <a:xfrm>
            <a:off x="7779288" y="2561732"/>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Run  Predict ML  Model</a:t>
            </a:r>
          </a:p>
        </p:txBody>
      </p:sp>
      <p:sp>
        <p:nvSpPr>
          <p:cNvPr id="72" name="Rectangle 71">
            <a:extLst>
              <a:ext uri="{FF2B5EF4-FFF2-40B4-BE49-F238E27FC236}">
                <a16:creationId xmlns:a16="http://schemas.microsoft.com/office/drawing/2014/main" id="{DDA795AB-CEBC-42F5-9FAE-9DA25248BFC1}"/>
              </a:ext>
            </a:extLst>
          </p:cNvPr>
          <p:cNvSpPr/>
          <p:nvPr/>
        </p:nvSpPr>
        <p:spPr>
          <a:xfrm>
            <a:off x="7845207" y="2619172"/>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sp>
        <p:nvSpPr>
          <p:cNvPr id="73" name="Rectangle 72">
            <a:extLst>
              <a:ext uri="{FF2B5EF4-FFF2-40B4-BE49-F238E27FC236}">
                <a16:creationId xmlns:a16="http://schemas.microsoft.com/office/drawing/2014/main" id="{648867EC-BF8B-410D-B4A2-AB8E5B7F5689}"/>
              </a:ext>
            </a:extLst>
          </p:cNvPr>
          <p:cNvSpPr/>
          <p:nvPr/>
        </p:nvSpPr>
        <p:spPr>
          <a:xfrm>
            <a:off x="7735688" y="2522838"/>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sp>
        <p:nvSpPr>
          <p:cNvPr id="74" name="Rectangle 73">
            <a:extLst>
              <a:ext uri="{FF2B5EF4-FFF2-40B4-BE49-F238E27FC236}">
                <a16:creationId xmlns:a16="http://schemas.microsoft.com/office/drawing/2014/main" id="{1D8A9B4A-1C40-4F2F-884B-506650DC3F8D}"/>
              </a:ext>
            </a:extLst>
          </p:cNvPr>
          <p:cNvSpPr/>
          <p:nvPr/>
        </p:nvSpPr>
        <p:spPr>
          <a:xfrm>
            <a:off x="7713369" y="2600444"/>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sp>
        <p:nvSpPr>
          <p:cNvPr id="75" name="Rectangle 74">
            <a:extLst>
              <a:ext uri="{FF2B5EF4-FFF2-40B4-BE49-F238E27FC236}">
                <a16:creationId xmlns:a16="http://schemas.microsoft.com/office/drawing/2014/main" id="{37E134B7-3997-46D0-AB43-F7C44A34F07B}"/>
              </a:ext>
            </a:extLst>
          </p:cNvPr>
          <p:cNvSpPr/>
          <p:nvPr/>
        </p:nvSpPr>
        <p:spPr>
          <a:xfrm>
            <a:off x="7689700" y="2020015"/>
            <a:ext cx="1315755" cy="1226127"/>
          </a:xfrm>
          <a:prstGeom prst="rect">
            <a:avLst/>
          </a:prstGeom>
          <a:noFill/>
          <a:ln w="952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TextBox 75">
            <a:extLst>
              <a:ext uri="{FF2B5EF4-FFF2-40B4-BE49-F238E27FC236}">
                <a16:creationId xmlns:a16="http://schemas.microsoft.com/office/drawing/2014/main" id="{1AC3714F-654E-4D7A-8004-36C1F151F11A}"/>
              </a:ext>
            </a:extLst>
          </p:cNvPr>
          <p:cNvSpPr txBox="1"/>
          <p:nvPr/>
        </p:nvSpPr>
        <p:spPr>
          <a:xfrm>
            <a:off x="2208232" y="3026369"/>
            <a:ext cx="1172441" cy="246221"/>
          </a:xfrm>
          <a:prstGeom prst="rect">
            <a:avLst/>
          </a:prstGeom>
          <a:noFill/>
        </p:spPr>
        <p:txBody>
          <a:bodyPr wrap="square">
            <a:spAutoFit/>
          </a:bodyPr>
          <a:lstStyle/>
          <a:p>
            <a:r>
              <a:rPr lang="en" sz="1000" dirty="0">
                <a:latin typeface="Calibri"/>
                <a:cs typeface="Calibri"/>
                <a:sym typeface="Calibri"/>
              </a:rPr>
              <a:t>Prep S.1</a:t>
            </a:r>
            <a:endParaRPr lang="en-US" sz="1000" dirty="0"/>
          </a:p>
        </p:txBody>
      </p:sp>
      <p:sp>
        <p:nvSpPr>
          <p:cNvPr id="77" name="TextBox 76">
            <a:extLst>
              <a:ext uri="{FF2B5EF4-FFF2-40B4-BE49-F238E27FC236}">
                <a16:creationId xmlns:a16="http://schemas.microsoft.com/office/drawing/2014/main" id="{4C112AAF-71B1-42EA-B0EF-322EFAD229D8}"/>
              </a:ext>
            </a:extLst>
          </p:cNvPr>
          <p:cNvSpPr txBox="1"/>
          <p:nvPr/>
        </p:nvSpPr>
        <p:spPr>
          <a:xfrm>
            <a:off x="7959464" y="3021051"/>
            <a:ext cx="1172441" cy="246221"/>
          </a:xfrm>
          <a:prstGeom prst="rect">
            <a:avLst/>
          </a:prstGeom>
          <a:noFill/>
        </p:spPr>
        <p:txBody>
          <a:bodyPr wrap="square">
            <a:spAutoFit/>
          </a:bodyPr>
          <a:lstStyle/>
          <a:p>
            <a:r>
              <a:rPr lang="en" sz="1000" dirty="0">
                <a:latin typeface="Calibri"/>
                <a:cs typeface="Calibri"/>
                <a:sym typeface="Calibri"/>
              </a:rPr>
              <a:t>Predict P.1</a:t>
            </a:r>
            <a:endParaRPr lang="en-US" sz="1000" dirty="0"/>
          </a:p>
        </p:txBody>
      </p:sp>
      <p:sp>
        <p:nvSpPr>
          <p:cNvPr id="78" name="Rectangle 77">
            <a:extLst>
              <a:ext uri="{FF2B5EF4-FFF2-40B4-BE49-F238E27FC236}">
                <a16:creationId xmlns:a16="http://schemas.microsoft.com/office/drawing/2014/main" id="{9A57AA56-59CB-4BCB-86B4-848885E36A80}"/>
              </a:ext>
            </a:extLst>
          </p:cNvPr>
          <p:cNvSpPr/>
          <p:nvPr/>
        </p:nvSpPr>
        <p:spPr>
          <a:xfrm>
            <a:off x="5473833" y="2635566"/>
            <a:ext cx="2105310" cy="619906"/>
          </a:xfrm>
          <a:prstGeom prst="rect">
            <a:avLst/>
          </a:prstGeom>
          <a:noFill/>
          <a:ln w="952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a:extLst>
              <a:ext uri="{FF2B5EF4-FFF2-40B4-BE49-F238E27FC236}">
                <a16:creationId xmlns:a16="http://schemas.microsoft.com/office/drawing/2014/main" id="{1CF70E92-1296-4D7F-BE01-FE02542655C0}"/>
              </a:ext>
            </a:extLst>
          </p:cNvPr>
          <p:cNvSpPr txBox="1"/>
          <p:nvPr/>
        </p:nvSpPr>
        <p:spPr>
          <a:xfrm>
            <a:off x="6208502" y="3055995"/>
            <a:ext cx="619735" cy="246221"/>
          </a:xfrm>
          <a:prstGeom prst="rect">
            <a:avLst/>
          </a:prstGeom>
          <a:noFill/>
        </p:spPr>
        <p:txBody>
          <a:bodyPr wrap="square">
            <a:spAutoFit/>
          </a:bodyPr>
          <a:lstStyle/>
          <a:p>
            <a:r>
              <a:rPr lang="en" sz="1000" dirty="0">
                <a:latin typeface="Calibri"/>
                <a:cs typeface="Calibri"/>
                <a:sym typeface="Calibri"/>
              </a:rPr>
              <a:t>Prep S.1</a:t>
            </a:r>
            <a:endParaRPr lang="en-US" sz="1000" dirty="0"/>
          </a:p>
        </p:txBody>
      </p:sp>
      <p:sp>
        <p:nvSpPr>
          <p:cNvPr id="80" name="Rectangle 79">
            <a:extLst>
              <a:ext uri="{FF2B5EF4-FFF2-40B4-BE49-F238E27FC236}">
                <a16:creationId xmlns:a16="http://schemas.microsoft.com/office/drawing/2014/main" id="{DBA7AFEB-E151-4E58-9333-A0895448B1FA}"/>
              </a:ext>
            </a:extLst>
          </p:cNvPr>
          <p:cNvSpPr/>
          <p:nvPr/>
        </p:nvSpPr>
        <p:spPr>
          <a:xfrm>
            <a:off x="5532905" y="2697062"/>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Pull Newest Landsat</a:t>
            </a:r>
          </a:p>
        </p:txBody>
      </p:sp>
      <p:sp>
        <p:nvSpPr>
          <p:cNvPr id="81" name="Rectangle 80">
            <a:extLst>
              <a:ext uri="{FF2B5EF4-FFF2-40B4-BE49-F238E27FC236}">
                <a16:creationId xmlns:a16="http://schemas.microsoft.com/office/drawing/2014/main" id="{A6BAB7DB-02DE-4BEB-B86A-4A1E0B9D7288}"/>
              </a:ext>
            </a:extLst>
          </p:cNvPr>
          <p:cNvSpPr/>
          <p:nvPr/>
        </p:nvSpPr>
        <p:spPr>
          <a:xfrm>
            <a:off x="6689107" y="2707158"/>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Prep S.1</a:t>
            </a:r>
          </a:p>
        </p:txBody>
      </p:sp>
      <p:sp>
        <p:nvSpPr>
          <p:cNvPr id="82" name="Rectangle 81">
            <a:extLst>
              <a:ext uri="{FF2B5EF4-FFF2-40B4-BE49-F238E27FC236}">
                <a16:creationId xmlns:a16="http://schemas.microsoft.com/office/drawing/2014/main" id="{8813BCDB-B454-4388-A8F6-3E1A770B599B}"/>
              </a:ext>
            </a:extLst>
          </p:cNvPr>
          <p:cNvSpPr/>
          <p:nvPr/>
        </p:nvSpPr>
        <p:spPr>
          <a:xfrm>
            <a:off x="6744920" y="2747556"/>
            <a:ext cx="650001" cy="313085"/>
          </a:xfrm>
          <a:prstGeom prst="rect">
            <a:avLst/>
          </a:prstGeom>
          <a:noFill/>
          <a:ln w="9525">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grpSp>
        <p:nvGrpSpPr>
          <p:cNvPr id="48" name="Group 47">
            <a:extLst>
              <a:ext uri="{FF2B5EF4-FFF2-40B4-BE49-F238E27FC236}">
                <a16:creationId xmlns:a16="http://schemas.microsoft.com/office/drawing/2014/main" id="{20D8AD16-D93B-428C-9DE7-90F0CACF6EE2}"/>
              </a:ext>
            </a:extLst>
          </p:cNvPr>
          <p:cNvGrpSpPr/>
          <p:nvPr/>
        </p:nvGrpSpPr>
        <p:grpSpPr>
          <a:xfrm>
            <a:off x="3883016" y="2690680"/>
            <a:ext cx="1206450" cy="533887"/>
            <a:chOff x="4632346" y="3423601"/>
            <a:chExt cx="1801118" cy="672824"/>
          </a:xfrm>
        </p:grpSpPr>
        <p:grpSp>
          <p:nvGrpSpPr>
            <p:cNvPr id="45" name="Group 44">
              <a:extLst>
                <a:ext uri="{FF2B5EF4-FFF2-40B4-BE49-F238E27FC236}">
                  <a16:creationId xmlns:a16="http://schemas.microsoft.com/office/drawing/2014/main" id="{2DD22D21-FC39-43DF-AE15-CB2BE6FE37AC}"/>
                </a:ext>
              </a:extLst>
            </p:cNvPr>
            <p:cNvGrpSpPr/>
            <p:nvPr/>
          </p:nvGrpSpPr>
          <p:grpSpPr>
            <a:xfrm>
              <a:off x="4632346" y="3423601"/>
              <a:ext cx="1801118" cy="633383"/>
              <a:chOff x="3635092" y="1972124"/>
              <a:chExt cx="1801118" cy="633383"/>
            </a:xfrm>
          </p:grpSpPr>
          <p:pic>
            <p:nvPicPr>
              <p:cNvPr id="2050" name="Picture 2">
                <a:extLst>
                  <a:ext uri="{FF2B5EF4-FFF2-40B4-BE49-F238E27FC236}">
                    <a16:creationId xmlns:a16="http://schemas.microsoft.com/office/drawing/2014/main" id="{78391DF8-42B4-44E6-9B16-D34231809E5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653370" y="1995003"/>
                <a:ext cx="1747694" cy="569009"/>
              </a:xfrm>
              <a:prstGeom prst="rect">
                <a:avLst/>
              </a:prstGeom>
              <a:noFill/>
              <a:extLst>
                <a:ext uri="{909E8E84-426E-40DD-AFC4-6F175D3DCCD1}">
                  <a14:hiddenFill xmlns:a14="http://schemas.microsoft.com/office/drawing/2010/main">
                    <a:solidFill>
                      <a:srgbClr val="FFFFFF"/>
                    </a:solidFill>
                  </a14:hiddenFill>
                </a:ext>
              </a:extLst>
            </p:spPr>
          </p:pic>
          <p:sp>
            <p:nvSpPr>
              <p:cNvPr id="83" name="Rectangle 82">
                <a:extLst>
                  <a:ext uri="{FF2B5EF4-FFF2-40B4-BE49-F238E27FC236}">
                    <a16:creationId xmlns:a16="http://schemas.microsoft.com/office/drawing/2014/main" id="{95B4F510-9CAC-407B-B387-343E6C37C9D2}"/>
                  </a:ext>
                </a:extLst>
              </p:cNvPr>
              <p:cNvSpPr/>
              <p:nvPr/>
            </p:nvSpPr>
            <p:spPr>
              <a:xfrm>
                <a:off x="3635092" y="1972124"/>
                <a:ext cx="1801118" cy="633383"/>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5" name="TextBox 84">
              <a:extLst>
                <a:ext uri="{FF2B5EF4-FFF2-40B4-BE49-F238E27FC236}">
                  <a16:creationId xmlns:a16="http://schemas.microsoft.com/office/drawing/2014/main" id="{F88CBD86-E49A-4C3F-8F59-A4BE0526DE9F}"/>
                </a:ext>
              </a:extLst>
            </p:cNvPr>
            <p:cNvSpPr txBox="1"/>
            <p:nvPr/>
          </p:nvSpPr>
          <p:spPr>
            <a:xfrm>
              <a:off x="4996606" y="3863702"/>
              <a:ext cx="1172441" cy="232723"/>
            </a:xfrm>
            <a:prstGeom prst="rect">
              <a:avLst/>
            </a:prstGeom>
            <a:noFill/>
          </p:spPr>
          <p:txBody>
            <a:bodyPr wrap="square">
              <a:spAutoFit/>
            </a:bodyPr>
            <a:lstStyle/>
            <a:p>
              <a:r>
                <a:rPr lang="en" sz="600" dirty="0">
                  <a:latin typeface="Calibri"/>
                  <a:cs typeface="Calibri"/>
                  <a:sym typeface="Calibri"/>
                </a:rPr>
                <a:t>Automated Runs</a:t>
              </a:r>
              <a:endParaRPr lang="en-US" sz="600" dirty="0"/>
            </a:p>
          </p:txBody>
        </p:sp>
      </p:grpSp>
      <p:sp>
        <p:nvSpPr>
          <p:cNvPr id="87" name="Rectangle 86">
            <a:extLst>
              <a:ext uri="{FF2B5EF4-FFF2-40B4-BE49-F238E27FC236}">
                <a16:creationId xmlns:a16="http://schemas.microsoft.com/office/drawing/2014/main" id="{D3D29E35-CCE8-4E31-9AA9-E303AE54F24A}"/>
              </a:ext>
            </a:extLst>
          </p:cNvPr>
          <p:cNvSpPr/>
          <p:nvPr/>
        </p:nvSpPr>
        <p:spPr>
          <a:xfrm>
            <a:off x="3562052" y="2605611"/>
            <a:ext cx="1856698" cy="1722839"/>
          </a:xfrm>
          <a:prstGeom prst="rect">
            <a:avLst/>
          </a:prstGeom>
          <a:noFill/>
          <a:ln w="952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BB1692AF-C11C-4382-A807-454648CAA13C}"/>
              </a:ext>
            </a:extLst>
          </p:cNvPr>
          <p:cNvSpPr/>
          <p:nvPr/>
        </p:nvSpPr>
        <p:spPr>
          <a:xfrm>
            <a:off x="3616306" y="3237760"/>
            <a:ext cx="775881"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Configure Reporting Layers</a:t>
            </a:r>
          </a:p>
        </p:txBody>
      </p:sp>
      <p:sp>
        <p:nvSpPr>
          <p:cNvPr id="89" name="Rectangle 88">
            <a:extLst>
              <a:ext uri="{FF2B5EF4-FFF2-40B4-BE49-F238E27FC236}">
                <a16:creationId xmlns:a16="http://schemas.microsoft.com/office/drawing/2014/main" id="{FA9588B5-0ECA-4DC1-8165-A756A4F87811}"/>
              </a:ext>
            </a:extLst>
          </p:cNvPr>
          <p:cNvSpPr/>
          <p:nvPr/>
        </p:nvSpPr>
        <p:spPr>
          <a:xfrm>
            <a:off x="4123797" y="3662257"/>
            <a:ext cx="1021167" cy="145296"/>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Survey 1</a:t>
            </a:r>
          </a:p>
        </p:txBody>
      </p:sp>
      <p:sp>
        <p:nvSpPr>
          <p:cNvPr id="91" name="Rectangle 90">
            <a:extLst>
              <a:ext uri="{FF2B5EF4-FFF2-40B4-BE49-F238E27FC236}">
                <a16:creationId xmlns:a16="http://schemas.microsoft.com/office/drawing/2014/main" id="{5F85EE79-1432-4092-97B5-F893CBC61E3B}"/>
              </a:ext>
            </a:extLst>
          </p:cNvPr>
          <p:cNvSpPr/>
          <p:nvPr/>
        </p:nvSpPr>
        <p:spPr>
          <a:xfrm>
            <a:off x="4123797" y="3835056"/>
            <a:ext cx="1021168" cy="145296"/>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Survey 2</a:t>
            </a:r>
          </a:p>
        </p:txBody>
      </p:sp>
      <p:sp>
        <p:nvSpPr>
          <p:cNvPr id="92" name="Rectangle 91">
            <a:extLst>
              <a:ext uri="{FF2B5EF4-FFF2-40B4-BE49-F238E27FC236}">
                <a16:creationId xmlns:a16="http://schemas.microsoft.com/office/drawing/2014/main" id="{EF5ADC4C-8A87-488F-9B56-FDD033472129}"/>
              </a:ext>
            </a:extLst>
          </p:cNvPr>
          <p:cNvSpPr/>
          <p:nvPr/>
        </p:nvSpPr>
        <p:spPr>
          <a:xfrm>
            <a:off x="4123797" y="3999320"/>
            <a:ext cx="1021168" cy="13654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Historic Prediction</a:t>
            </a:r>
          </a:p>
        </p:txBody>
      </p:sp>
      <p:sp>
        <p:nvSpPr>
          <p:cNvPr id="93" name="Rectangle 92">
            <a:extLst>
              <a:ext uri="{FF2B5EF4-FFF2-40B4-BE49-F238E27FC236}">
                <a16:creationId xmlns:a16="http://schemas.microsoft.com/office/drawing/2014/main" id="{D20B74B7-A47A-4493-9731-23D9A7BB39E7}"/>
              </a:ext>
            </a:extLst>
          </p:cNvPr>
          <p:cNvSpPr/>
          <p:nvPr/>
        </p:nvSpPr>
        <p:spPr>
          <a:xfrm>
            <a:off x="4123796" y="4163121"/>
            <a:ext cx="1021169" cy="13654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Fresh Image Prediction</a:t>
            </a:r>
          </a:p>
        </p:txBody>
      </p:sp>
      <p:sp>
        <p:nvSpPr>
          <p:cNvPr id="49" name="Arrow: Bent-Up 48">
            <a:extLst>
              <a:ext uri="{FF2B5EF4-FFF2-40B4-BE49-F238E27FC236}">
                <a16:creationId xmlns:a16="http://schemas.microsoft.com/office/drawing/2014/main" id="{78D295FF-887C-4D28-A031-4603F5370A4F}"/>
              </a:ext>
            </a:extLst>
          </p:cNvPr>
          <p:cNvSpPr/>
          <p:nvPr/>
        </p:nvSpPr>
        <p:spPr>
          <a:xfrm rot="10800000">
            <a:off x="3684593" y="2859311"/>
            <a:ext cx="194067" cy="355568"/>
          </a:xfrm>
          <a:prstGeom prst="bentUp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CAA83D3F-69D7-4850-A72D-3826F19AA380}"/>
              </a:ext>
            </a:extLst>
          </p:cNvPr>
          <p:cNvSpPr/>
          <p:nvPr/>
        </p:nvSpPr>
        <p:spPr>
          <a:xfrm>
            <a:off x="6589907" y="2087101"/>
            <a:ext cx="481147" cy="521916"/>
          </a:xfrm>
          <a:prstGeom prst="rect">
            <a:avLst/>
          </a:prstGeom>
          <a:noFill/>
          <a:ln w="9525">
            <a:solidFill>
              <a:schemeClr val="accent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sp>
        <p:nvSpPr>
          <p:cNvPr id="96" name="Rectangle 95">
            <a:extLst>
              <a:ext uri="{FF2B5EF4-FFF2-40B4-BE49-F238E27FC236}">
                <a16:creationId xmlns:a16="http://schemas.microsoft.com/office/drawing/2014/main" id="{5536BC5E-E78B-4906-8570-CD7009165CE8}"/>
              </a:ext>
            </a:extLst>
          </p:cNvPr>
          <p:cNvSpPr/>
          <p:nvPr/>
        </p:nvSpPr>
        <p:spPr>
          <a:xfrm>
            <a:off x="2767220" y="2222168"/>
            <a:ext cx="679372" cy="938176"/>
          </a:xfrm>
          <a:prstGeom prst="rect">
            <a:avLst/>
          </a:prstGeom>
          <a:noFill/>
          <a:ln w="9525">
            <a:solidFill>
              <a:schemeClr val="accent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tx1"/>
              </a:solidFill>
            </a:endParaRPr>
          </a:p>
        </p:txBody>
      </p:sp>
      <p:pic>
        <p:nvPicPr>
          <p:cNvPr id="86" name="Picture 85">
            <a:extLst>
              <a:ext uri="{FF2B5EF4-FFF2-40B4-BE49-F238E27FC236}">
                <a16:creationId xmlns:a16="http://schemas.microsoft.com/office/drawing/2014/main" id="{558B285B-7E24-47EF-B6FF-FC7000B71891}"/>
              </a:ext>
            </a:extLst>
          </p:cNvPr>
          <p:cNvPicPr>
            <a:picLocks noChangeAspect="1"/>
          </p:cNvPicPr>
          <p:nvPr/>
        </p:nvPicPr>
        <p:blipFill>
          <a:blip r:embed="rId10"/>
          <a:stretch>
            <a:fillRect/>
          </a:stretch>
        </p:blipFill>
        <p:spPr>
          <a:xfrm>
            <a:off x="7652509" y="3588211"/>
            <a:ext cx="1240031" cy="790921"/>
          </a:xfrm>
          <a:prstGeom prst="rect">
            <a:avLst/>
          </a:prstGeom>
        </p:spPr>
      </p:pic>
      <p:pic>
        <p:nvPicPr>
          <p:cNvPr id="97" name="Picture 96">
            <a:extLst>
              <a:ext uri="{FF2B5EF4-FFF2-40B4-BE49-F238E27FC236}">
                <a16:creationId xmlns:a16="http://schemas.microsoft.com/office/drawing/2014/main" id="{7DDE28CA-5D9B-4478-89CC-A2885A8CB62D}"/>
              </a:ext>
            </a:extLst>
          </p:cNvPr>
          <p:cNvPicPr>
            <a:picLocks noChangeAspect="1"/>
          </p:cNvPicPr>
          <p:nvPr/>
        </p:nvPicPr>
        <p:blipFill>
          <a:blip r:embed="rId11"/>
          <a:stretch>
            <a:fillRect/>
          </a:stretch>
        </p:blipFill>
        <p:spPr>
          <a:xfrm>
            <a:off x="1681897" y="3502297"/>
            <a:ext cx="1259077" cy="794211"/>
          </a:xfrm>
          <a:prstGeom prst="rect">
            <a:avLst/>
          </a:prstGeom>
        </p:spPr>
      </p:pic>
      <p:pic>
        <p:nvPicPr>
          <p:cNvPr id="99" name="Picture 98">
            <a:extLst>
              <a:ext uri="{FF2B5EF4-FFF2-40B4-BE49-F238E27FC236}">
                <a16:creationId xmlns:a16="http://schemas.microsoft.com/office/drawing/2014/main" id="{5B369F36-0A8D-4744-BE19-02AE9AD2B590}"/>
              </a:ext>
            </a:extLst>
          </p:cNvPr>
          <p:cNvPicPr>
            <a:picLocks noChangeAspect="1"/>
          </p:cNvPicPr>
          <p:nvPr/>
        </p:nvPicPr>
        <p:blipFill>
          <a:blip r:embed="rId12"/>
          <a:stretch>
            <a:fillRect/>
          </a:stretch>
        </p:blipFill>
        <p:spPr>
          <a:xfrm>
            <a:off x="149872" y="3509033"/>
            <a:ext cx="1256098" cy="790629"/>
          </a:xfrm>
          <a:prstGeom prst="rect">
            <a:avLst/>
          </a:prstGeom>
        </p:spPr>
      </p:pic>
    </p:spTree>
    <p:extLst>
      <p:ext uri="{BB962C8B-B14F-4D97-AF65-F5344CB8AC3E}">
        <p14:creationId xmlns:p14="http://schemas.microsoft.com/office/powerpoint/2010/main" val="2167022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3"/>
        <p:cNvGrpSpPr/>
        <p:nvPr/>
      </p:nvGrpSpPr>
      <p:grpSpPr>
        <a:xfrm>
          <a:off x="0" y="0"/>
          <a:ext cx="0" cy="0"/>
          <a:chOff x="0" y="0"/>
          <a:chExt cx="0" cy="0"/>
        </a:xfrm>
      </p:grpSpPr>
      <p:sp>
        <p:nvSpPr>
          <p:cNvPr id="2" name="Rectangle 1">
            <a:extLst>
              <a:ext uri="{FF2B5EF4-FFF2-40B4-BE49-F238E27FC236}">
                <a16:creationId xmlns:a16="http://schemas.microsoft.com/office/drawing/2014/main" id="{5D4EB340-57EB-4F07-9E1B-9FDE547824FA}"/>
              </a:ext>
            </a:extLst>
          </p:cNvPr>
          <p:cNvSpPr/>
          <p:nvPr/>
        </p:nvSpPr>
        <p:spPr>
          <a:xfrm>
            <a:off x="7176683" y="0"/>
            <a:ext cx="1565563" cy="401782"/>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1FC3F684-312E-45CB-A9D2-4BAC164222B0}"/>
              </a:ext>
            </a:extLst>
          </p:cNvPr>
          <p:cNvPicPr>
            <a:picLocks noChangeAspect="1"/>
          </p:cNvPicPr>
          <p:nvPr/>
        </p:nvPicPr>
        <p:blipFill>
          <a:blip r:embed="rId3"/>
          <a:stretch>
            <a:fillRect/>
          </a:stretch>
        </p:blipFill>
        <p:spPr>
          <a:xfrm>
            <a:off x="7342397" y="21825"/>
            <a:ext cx="1150466" cy="313763"/>
          </a:xfrm>
          <a:prstGeom prst="rect">
            <a:avLst/>
          </a:prstGeom>
        </p:spPr>
      </p:pic>
      <p:sp>
        <p:nvSpPr>
          <p:cNvPr id="9" name="Rectangle 8">
            <a:extLst>
              <a:ext uri="{FF2B5EF4-FFF2-40B4-BE49-F238E27FC236}">
                <a16:creationId xmlns:a16="http://schemas.microsoft.com/office/drawing/2014/main" id="{CAD56D2D-A21D-4D55-B3F2-D96743C6C7CB}"/>
              </a:ext>
            </a:extLst>
          </p:cNvPr>
          <p:cNvSpPr/>
          <p:nvPr/>
        </p:nvSpPr>
        <p:spPr>
          <a:xfrm>
            <a:off x="0" y="4911436"/>
            <a:ext cx="9144000" cy="236186"/>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1A9B2A-56FE-4CEA-B030-3671F7814EC8}"/>
              </a:ext>
            </a:extLst>
          </p:cNvPr>
          <p:cNvSpPr/>
          <p:nvPr/>
        </p:nvSpPr>
        <p:spPr>
          <a:xfrm>
            <a:off x="0" y="60535"/>
            <a:ext cx="2694709" cy="341247"/>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Google Shape;60;p14">
            <a:extLst>
              <a:ext uri="{FF2B5EF4-FFF2-40B4-BE49-F238E27FC236}">
                <a16:creationId xmlns:a16="http://schemas.microsoft.com/office/drawing/2014/main" id="{4F3B4300-A203-411E-9CF8-5A8C004CCADC}"/>
              </a:ext>
            </a:extLst>
          </p:cNvPr>
          <p:cNvSpPr txBox="1">
            <a:spLocks/>
          </p:cNvSpPr>
          <p:nvPr/>
        </p:nvSpPr>
        <p:spPr>
          <a:xfrm>
            <a:off x="-17318" y="88245"/>
            <a:ext cx="2694709" cy="341246"/>
          </a:xfrm>
          <a:prstGeom prst="rect">
            <a:avLst/>
          </a:prstGeom>
          <a:noFill/>
          <a:ln>
            <a:noFill/>
          </a:ln>
        </p:spPr>
        <p:txBody>
          <a:bodyPr spcFirstLastPara="1" wrap="square" lIns="91425" tIns="91425" rIns="91425" bIns="91425" anchor="t" anchorCtr="0">
            <a:normAutofit fontScale="825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1400" dirty="0">
                <a:latin typeface="Roboto Mono"/>
                <a:ea typeface="Roboto Mono"/>
                <a:cs typeface="Roboto Mono"/>
                <a:sym typeface="Roboto Mono"/>
              </a:rPr>
              <a:t>Application Links</a:t>
            </a:r>
          </a:p>
        </p:txBody>
      </p:sp>
      <p:sp>
        <p:nvSpPr>
          <p:cNvPr id="14" name="Google Shape;61;p14">
            <a:extLst>
              <a:ext uri="{FF2B5EF4-FFF2-40B4-BE49-F238E27FC236}">
                <a16:creationId xmlns:a16="http://schemas.microsoft.com/office/drawing/2014/main" id="{20070077-ECF6-4A66-8500-0BB6A70A40D9}"/>
              </a:ext>
            </a:extLst>
          </p:cNvPr>
          <p:cNvSpPr txBox="1">
            <a:spLocks/>
          </p:cNvSpPr>
          <p:nvPr/>
        </p:nvSpPr>
        <p:spPr>
          <a:xfrm>
            <a:off x="221646" y="1055493"/>
            <a:ext cx="8520600"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spcBef>
                <a:spcPts val="1200"/>
              </a:spcBef>
              <a:spcAft>
                <a:spcPts val="1200"/>
              </a:spcAft>
            </a:pPr>
            <a:endParaRPr lang="en-US" sz="1200" dirty="0">
              <a:latin typeface="Roboto Mono" panose="020B0604020202020204" charset="0"/>
              <a:ea typeface="Roboto Mono" panose="020B0604020202020204" charset="0"/>
              <a:cs typeface="Calibri"/>
              <a:sym typeface="Calibri"/>
            </a:endParaRPr>
          </a:p>
        </p:txBody>
      </p:sp>
      <p:sp>
        <p:nvSpPr>
          <p:cNvPr id="8" name="Google Shape;67;p15">
            <a:extLst>
              <a:ext uri="{FF2B5EF4-FFF2-40B4-BE49-F238E27FC236}">
                <a16:creationId xmlns:a16="http://schemas.microsoft.com/office/drawing/2014/main" id="{5737761A-A530-4C54-8CC1-A52A214C45F6}"/>
              </a:ext>
            </a:extLst>
          </p:cNvPr>
          <p:cNvSpPr txBox="1">
            <a:spLocks/>
          </p:cNvSpPr>
          <p:nvPr/>
        </p:nvSpPr>
        <p:spPr>
          <a:xfrm>
            <a:off x="311699" y="1152475"/>
            <a:ext cx="8251387"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r>
              <a:rPr lang="en-US" sz="1400" b="1" dirty="0">
                <a:latin typeface="Roboto Mono" panose="020B0604020202020204" charset="0"/>
                <a:ea typeface="Roboto Mono" panose="020B0604020202020204" charset="0"/>
                <a:cs typeface="Calibri"/>
                <a:sym typeface="Calibri"/>
              </a:rPr>
              <a:t>Dashboards</a:t>
            </a:r>
          </a:p>
          <a:p>
            <a:pPr marL="0" indent="0" algn="l"/>
            <a:endParaRPr lang="en-US" sz="1200" b="1" dirty="0">
              <a:latin typeface="Roboto Mono" panose="020B0604020202020204" charset="0"/>
              <a:ea typeface="Roboto Mono" panose="020B0604020202020204" charset="0"/>
              <a:cs typeface="Calibri"/>
              <a:sym typeface="Calibri"/>
            </a:endParaRPr>
          </a:p>
          <a:p>
            <a:pPr marL="0" indent="0" algn="l"/>
            <a:r>
              <a:rPr lang="en-US" sz="1200" dirty="0">
                <a:latin typeface="Roboto Mono" panose="020B0604020202020204" charset="0"/>
                <a:ea typeface="Roboto Mono" panose="020B0604020202020204" charset="0"/>
                <a:cs typeface="Calibri"/>
                <a:sym typeface="Calibri"/>
              </a:rPr>
              <a:t>	</a:t>
            </a:r>
            <a:r>
              <a:rPr lang="en-US" sz="1200" dirty="0">
                <a:latin typeface="Roboto Mono" panose="020B0604020202020204" charset="0"/>
                <a:ea typeface="Roboto Mono" panose="020B0604020202020204" charset="0"/>
                <a:cs typeface="Calibri"/>
                <a:sym typeface="Calibri"/>
                <a:hlinkClick r:id="rId4"/>
              </a:rPr>
              <a:t>Infestation Monitor Dashboard</a:t>
            </a:r>
            <a:endParaRPr lang="en-US" sz="1200" dirty="0">
              <a:latin typeface="Roboto Mono" panose="020B0604020202020204" charset="0"/>
              <a:ea typeface="Roboto Mono" panose="020B0604020202020204" charset="0"/>
              <a:cs typeface="Calibri"/>
              <a:sym typeface="Calibri"/>
            </a:endParaRPr>
          </a:p>
          <a:p>
            <a:pPr marL="0" indent="0" algn="l"/>
            <a:r>
              <a:rPr lang="en-US" sz="1200" dirty="0">
                <a:latin typeface="Roboto Mono" panose="020B0604020202020204" charset="0"/>
                <a:ea typeface="Roboto Mono" panose="020B0604020202020204" charset="0"/>
                <a:cs typeface="Calibri"/>
                <a:sym typeface="Calibri"/>
              </a:rPr>
              <a:t>	</a:t>
            </a:r>
          </a:p>
          <a:p>
            <a:pPr marL="0" indent="0" algn="l"/>
            <a:r>
              <a:rPr lang="en-US" sz="1200" dirty="0">
                <a:latin typeface="Roboto Mono" panose="020B0604020202020204" charset="0"/>
                <a:ea typeface="Roboto Mono" panose="020B0604020202020204" charset="0"/>
                <a:cs typeface="Calibri"/>
                <a:sym typeface="Calibri"/>
              </a:rPr>
              <a:t>	</a:t>
            </a:r>
            <a:r>
              <a:rPr lang="en-US" sz="1200" dirty="0">
                <a:latin typeface="Roboto Mono" panose="020B0604020202020204" charset="0"/>
                <a:ea typeface="Roboto Mono" panose="020B0604020202020204" charset="0"/>
                <a:cs typeface="Calibri"/>
                <a:sym typeface="Calibri"/>
                <a:hlinkClick r:id="rId5"/>
              </a:rPr>
              <a:t>Logging Dashboard</a:t>
            </a:r>
            <a:endParaRPr lang="en-US" sz="1200" dirty="0">
              <a:latin typeface="Roboto Mono" panose="020B0604020202020204" charset="0"/>
              <a:ea typeface="Roboto Mono" panose="020B0604020202020204" charset="0"/>
              <a:cs typeface="Calibri"/>
              <a:sym typeface="Calibri"/>
            </a:endParaRPr>
          </a:p>
          <a:p>
            <a:pPr marL="0" indent="0" algn="l"/>
            <a:endParaRPr lang="en-US" sz="1200" dirty="0">
              <a:latin typeface="Roboto Mono" panose="020B0604020202020204" charset="0"/>
              <a:ea typeface="Roboto Mono" panose="020B0604020202020204" charset="0"/>
              <a:cs typeface="Calibri"/>
              <a:sym typeface="Calibri"/>
            </a:endParaRPr>
          </a:p>
          <a:p>
            <a:pPr marL="0" indent="0" algn="l"/>
            <a:r>
              <a:rPr lang="en-US" sz="1200" dirty="0">
                <a:latin typeface="Roboto Mono" panose="020B0604020202020204" charset="0"/>
                <a:ea typeface="Roboto Mono" panose="020B0604020202020204" charset="0"/>
                <a:cs typeface="Calibri"/>
                <a:sym typeface="Calibri"/>
              </a:rPr>
              <a:t>	</a:t>
            </a:r>
            <a:r>
              <a:rPr lang="en-US" sz="1200" dirty="0">
                <a:latin typeface="Roboto Mono" panose="020B0604020202020204" charset="0"/>
                <a:ea typeface="Roboto Mono" panose="020B0604020202020204" charset="0"/>
                <a:cs typeface="Calibri"/>
                <a:sym typeface="Calibri"/>
                <a:hlinkClick r:id="rId6"/>
              </a:rPr>
              <a:t>Review Application</a:t>
            </a:r>
            <a:endParaRPr lang="en-US" sz="1200" dirty="0">
              <a:latin typeface="Roboto Mono" panose="020B0604020202020204" charset="0"/>
              <a:ea typeface="Roboto Mono" panose="020B0604020202020204" charset="0"/>
              <a:cs typeface="Calibri"/>
              <a:sym typeface="Calibri"/>
            </a:endParaRPr>
          </a:p>
          <a:p>
            <a:pPr marL="0" indent="0" algn="l"/>
            <a:r>
              <a:rPr lang="en-US" sz="1400" b="1" dirty="0">
                <a:latin typeface="Roboto Mono" panose="020B0604020202020204" charset="0"/>
                <a:ea typeface="Roboto Mono" panose="020B0604020202020204" charset="0"/>
                <a:cs typeface="Calibri"/>
                <a:sym typeface="Calibri"/>
              </a:rPr>
              <a:t>Surveys</a:t>
            </a:r>
          </a:p>
          <a:p>
            <a:pPr marL="0" indent="0" algn="l">
              <a:spcBef>
                <a:spcPts val="1200"/>
              </a:spcBef>
            </a:pPr>
            <a:r>
              <a:rPr lang="en-US" sz="1200" dirty="0">
                <a:latin typeface="Roboto Mono" panose="020B0604020202020204" charset="0"/>
                <a:ea typeface="Roboto Mono" panose="020B0604020202020204" charset="0"/>
                <a:cs typeface="Calibri"/>
                <a:sym typeface="Calibri"/>
              </a:rPr>
              <a:t>	</a:t>
            </a:r>
            <a:r>
              <a:rPr lang="en-US" sz="1200" dirty="0">
                <a:latin typeface="Roboto Mono" panose="020B0604020202020204" charset="0"/>
                <a:ea typeface="Roboto Mono" panose="020B0604020202020204" charset="0"/>
                <a:cs typeface="Calibri"/>
                <a:sym typeface="Calibri"/>
                <a:hlinkClick r:id="rId7"/>
              </a:rPr>
              <a:t>Citizen Scientist Survey</a:t>
            </a:r>
            <a:endParaRPr lang="en-US" sz="1200" dirty="0">
              <a:latin typeface="Roboto Mono" panose="020B0604020202020204" charset="0"/>
              <a:ea typeface="Roboto Mono" panose="020B0604020202020204" charset="0"/>
              <a:cs typeface="Calibri"/>
              <a:sym typeface="Calibri"/>
            </a:endParaRPr>
          </a:p>
          <a:p>
            <a:pPr marL="0" indent="0" algn="l">
              <a:spcBef>
                <a:spcPts val="1200"/>
              </a:spcBef>
            </a:pPr>
            <a:r>
              <a:rPr lang="en-US" sz="1200" dirty="0">
                <a:latin typeface="Roboto Mono" panose="020B0604020202020204" charset="0"/>
                <a:ea typeface="Roboto Mono" panose="020B0604020202020204" charset="0"/>
                <a:cs typeface="Calibri"/>
                <a:sym typeface="Calibri"/>
              </a:rPr>
              <a:t>	</a:t>
            </a:r>
            <a:r>
              <a:rPr lang="en-US" sz="1200" dirty="0">
                <a:latin typeface="Roboto Mono" panose="020B0604020202020204" charset="0"/>
                <a:ea typeface="Roboto Mono" panose="020B0604020202020204" charset="0"/>
                <a:cs typeface="Calibri"/>
                <a:sym typeface="Calibri"/>
                <a:hlinkClick r:id="rId8"/>
              </a:rPr>
              <a:t>Professional Worker Survey</a:t>
            </a:r>
          </a:p>
          <a:p>
            <a:pPr marL="0" indent="0" algn="l"/>
            <a:r>
              <a:rPr lang="en-US" sz="1400" b="1" dirty="0">
                <a:latin typeface="Roboto Mono" panose="020B0604020202020204" charset="0"/>
                <a:ea typeface="Roboto Mono" panose="020B0604020202020204" charset="0"/>
                <a:cs typeface="Calibri"/>
                <a:sym typeface="Calibri"/>
              </a:rPr>
              <a:t>Surveys</a:t>
            </a:r>
          </a:p>
          <a:p>
            <a:pPr marL="0" indent="0" algn="l">
              <a:spcBef>
                <a:spcPts val="1200"/>
              </a:spcBef>
            </a:pPr>
            <a:r>
              <a:rPr lang="en-US" sz="1200" dirty="0">
                <a:latin typeface="Roboto Mono" panose="020B0604020202020204" charset="0"/>
                <a:ea typeface="Roboto Mono" panose="020B0604020202020204" charset="0"/>
                <a:cs typeface="Calibri"/>
                <a:sym typeface="Calibri"/>
              </a:rPr>
              <a:t>	</a:t>
            </a:r>
            <a:r>
              <a:rPr lang="en-US" sz="1200" dirty="0">
                <a:latin typeface="Roboto Mono" panose="020B0604020202020204" charset="0"/>
                <a:ea typeface="Roboto Mono" panose="020B0604020202020204" charset="0"/>
                <a:cs typeface="Calibri"/>
                <a:sym typeface="Calibri"/>
                <a:hlinkClick r:id="rId9"/>
              </a:rPr>
              <a:t>Kill the Bugs</a:t>
            </a:r>
            <a:endParaRPr lang="en-US" sz="1200" dirty="0">
              <a:latin typeface="Roboto Mono" panose="020B0604020202020204" charset="0"/>
              <a:ea typeface="Roboto Mono" panose="020B0604020202020204" charset="0"/>
              <a:cs typeface="Calibri"/>
              <a:sym typeface="Calibri"/>
            </a:endParaRPr>
          </a:p>
        </p:txBody>
      </p:sp>
    </p:spTree>
    <p:extLst>
      <p:ext uri="{BB962C8B-B14F-4D97-AF65-F5344CB8AC3E}">
        <p14:creationId xmlns:p14="http://schemas.microsoft.com/office/powerpoint/2010/main" val="2758832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1026" name="Picture 2">
            <a:extLst>
              <a:ext uri="{FF2B5EF4-FFF2-40B4-BE49-F238E27FC236}">
                <a16:creationId xmlns:a16="http://schemas.microsoft.com/office/drawing/2014/main" id="{C14EE312-37A1-4B15-BCEF-ACC81AFEE691}"/>
              </a:ext>
            </a:extLst>
          </p:cNvPr>
          <p:cNvPicPr>
            <a:picLocks noChangeAspect="1" noChangeArrowheads="1"/>
          </p:cNvPicPr>
          <p:nvPr/>
        </p:nvPicPr>
        <p:blipFill>
          <a:blip r:embed="rId3">
            <a:alphaModFix amt="50000"/>
            <a:extLst>
              <a:ext uri="{28A0092B-C50C-407E-A947-70E740481C1C}">
                <a14:useLocalDpi xmlns:a14="http://schemas.microsoft.com/office/drawing/2010/main" val="0"/>
              </a:ext>
            </a:extLst>
          </a:blip>
          <a:srcRect/>
          <a:stretch>
            <a:fillRect/>
          </a:stretch>
        </p:blipFill>
        <p:spPr bwMode="auto">
          <a:xfrm>
            <a:off x="5014972" y="-391236"/>
            <a:ext cx="4565446" cy="5808363"/>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D4EB340-57EB-4F07-9E1B-9FDE547824FA}"/>
              </a:ext>
            </a:extLst>
          </p:cNvPr>
          <p:cNvSpPr/>
          <p:nvPr/>
        </p:nvSpPr>
        <p:spPr>
          <a:xfrm>
            <a:off x="7176683" y="0"/>
            <a:ext cx="1565563" cy="401782"/>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1FC3F684-312E-45CB-A9D2-4BAC164222B0}"/>
              </a:ext>
            </a:extLst>
          </p:cNvPr>
          <p:cNvPicPr>
            <a:picLocks noChangeAspect="1"/>
          </p:cNvPicPr>
          <p:nvPr/>
        </p:nvPicPr>
        <p:blipFill>
          <a:blip r:embed="rId4"/>
          <a:stretch>
            <a:fillRect/>
          </a:stretch>
        </p:blipFill>
        <p:spPr>
          <a:xfrm>
            <a:off x="7342397" y="21825"/>
            <a:ext cx="1150466" cy="313763"/>
          </a:xfrm>
          <a:prstGeom prst="rect">
            <a:avLst/>
          </a:prstGeom>
        </p:spPr>
      </p:pic>
      <p:sp>
        <p:nvSpPr>
          <p:cNvPr id="9" name="Rectangle 8">
            <a:extLst>
              <a:ext uri="{FF2B5EF4-FFF2-40B4-BE49-F238E27FC236}">
                <a16:creationId xmlns:a16="http://schemas.microsoft.com/office/drawing/2014/main" id="{CAD56D2D-A21D-4D55-B3F2-D96743C6C7CB}"/>
              </a:ext>
            </a:extLst>
          </p:cNvPr>
          <p:cNvSpPr/>
          <p:nvPr/>
        </p:nvSpPr>
        <p:spPr>
          <a:xfrm>
            <a:off x="0" y="4911436"/>
            <a:ext cx="9144000" cy="236186"/>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1A9B2A-56FE-4CEA-B030-3671F7814EC8}"/>
              </a:ext>
            </a:extLst>
          </p:cNvPr>
          <p:cNvSpPr/>
          <p:nvPr/>
        </p:nvSpPr>
        <p:spPr>
          <a:xfrm>
            <a:off x="0" y="60535"/>
            <a:ext cx="2694709" cy="341247"/>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Google Shape;60;p14">
            <a:extLst>
              <a:ext uri="{FF2B5EF4-FFF2-40B4-BE49-F238E27FC236}">
                <a16:creationId xmlns:a16="http://schemas.microsoft.com/office/drawing/2014/main" id="{4F3B4300-A203-411E-9CF8-5A8C004CCADC}"/>
              </a:ext>
            </a:extLst>
          </p:cNvPr>
          <p:cNvSpPr txBox="1">
            <a:spLocks/>
          </p:cNvSpPr>
          <p:nvPr/>
        </p:nvSpPr>
        <p:spPr>
          <a:xfrm>
            <a:off x="-17318" y="88245"/>
            <a:ext cx="2694709" cy="341246"/>
          </a:xfrm>
          <a:prstGeom prst="rect">
            <a:avLst/>
          </a:prstGeom>
          <a:noFill/>
          <a:ln>
            <a:noFill/>
          </a:ln>
        </p:spPr>
        <p:txBody>
          <a:bodyPr spcFirstLastPara="1" wrap="square" lIns="91425" tIns="91425" rIns="91425" bIns="91425" anchor="t" anchorCtr="0">
            <a:normAutofit fontScale="825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1400" dirty="0">
                <a:latin typeface="Roboto Mono"/>
                <a:ea typeface="Roboto Mono"/>
                <a:cs typeface="Roboto Mono"/>
                <a:sym typeface="Roboto Mono"/>
              </a:rPr>
              <a:t>With more time</a:t>
            </a:r>
          </a:p>
        </p:txBody>
      </p:sp>
      <p:sp>
        <p:nvSpPr>
          <p:cNvPr id="8" name="Rectangle 7">
            <a:extLst>
              <a:ext uri="{FF2B5EF4-FFF2-40B4-BE49-F238E27FC236}">
                <a16:creationId xmlns:a16="http://schemas.microsoft.com/office/drawing/2014/main" id="{427B24A5-F18D-46E0-992E-8FEB5C8D5ECD}"/>
              </a:ext>
            </a:extLst>
          </p:cNvPr>
          <p:cNvSpPr/>
          <p:nvPr/>
        </p:nvSpPr>
        <p:spPr>
          <a:xfrm>
            <a:off x="880329" y="979552"/>
            <a:ext cx="1386077"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Automate Pulling data directly from USGS</a:t>
            </a:r>
          </a:p>
        </p:txBody>
      </p:sp>
      <p:sp>
        <p:nvSpPr>
          <p:cNvPr id="10" name="Rectangle 9">
            <a:extLst>
              <a:ext uri="{FF2B5EF4-FFF2-40B4-BE49-F238E27FC236}">
                <a16:creationId xmlns:a16="http://schemas.microsoft.com/office/drawing/2014/main" id="{3AA96339-8009-47EA-97A8-5F23BD44CC23}"/>
              </a:ext>
            </a:extLst>
          </p:cNvPr>
          <p:cNvSpPr/>
          <p:nvPr/>
        </p:nvSpPr>
        <p:spPr>
          <a:xfrm>
            <a:off x="1216018" y="1440439"/>
            <a:ext cx="1386077"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Create Update schedule</a:t>
            </a:r>
          </a:p>
        </p:txBody>
      </p:sp>
      <p:sp>
        <p:nvSpPr>
          <p:cNvPr id="11" name="Rectangle 10">
            <a:extLst>
              <a:ext uri="{FF2B5EF4-FFF2-40B4-BE49-F238E27FC236}">
                <a16:creationId xmlns:a16="http://schemas.microsoft.com/office/drawing/2014/main" id="{34B5DDB7-ACD4-46C9-9D2C-EB9F43D5E04C}"/>
              </a:ext>
            </a:extLst>
          </p:cNvPr>
          <p:cNvSpPr/>
          <p:nvPr/>
        </p:nvSpPr>
        <p:spPr>
          <a:xfrm>
            <a:off x="1662332" y="1892325"/>
            <a:ext cx="1386077"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CV model based on Survey Collection</a:t>
            </a:r>
          </a:p>
        </p:txBody>
      </p:sp>
      <p:sp>
        <p:nvSpPr>
          <p:cNvPr id="15" name="Rectangle 14">
            <a:extLst>
              <a:ext uri="{FF2B5EF4-FFF2-40B4-BE49-F238E27FC236}">
                <a16:creationId xmlns:a16="http://schemas.microsoft.com/office/drawing/2014/main" id="{DC37C549-08B9-4740-9A13-29AF07A3193B}"/>
              </a:ext>
            </a:extLst>
          </p:cNvPr>
          <p:cNvSpPr/>
          <p:nvPr/>
        </p:nvSpPr>
        <p:spPr>
          <a:xfrm>
            <a:off x="2036801" y="2344211"/>
            <a:ext cx="1386077"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Auto tree identification from survey</a:t>
            </a:r>
          </a:p>
        </p:txBody>
      </p:sp>
      <p:sp>
        <p:nvSpPr>
          <p:cNvPr id="16" name="Rectangle 15">
            <a:extLst>
              <a:ext uri="{FF2B5EF4-FFF2-40B4-BE49-F238E27FC236}">
                <a16:creationId xmlns:a16="http://schemas.microsoft.com/office/drawing/2014/main" id="{1247F452-869A-4E14-BFEA-7715F9C8CB8C}"/>
              </a:ext>
            </a:extLst>
          </p:cNvPr>
          <p:cNvSpPr/>
          <p:nvPr/>
        </p:nvSpPr>
        <p:spPr>
          <a:xfrm>
            <a:off x="2339536" y="2793527"/>
            <a:ext cx="1386077"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Dispatch Team to areas using Resource Allocation Model</a:t>
            </a:r>
          </a:p>
        </p:txBody>
      </p:sp>
      <p:sp>
        <p:nvSpPr>
          <p:cNvPr id="17" name="Rectangle 16">
            <a:extLst>
              <a:ext uri="{FF2B5EF4-FFF2-40B4-BE49-F238E27FC236}">
                <a16:creationId xmlns:a16="http://schemas.microsoft.com/office/drawing/2014/main" id="{D6FE32A6-AA60-4BC8-9219-1FB151359199}"/>
              </a:ext>
            </a:extLst>
          </p:cNvPr>
          <p:cNvSpPr/>
          <p:nvPr/>
        </p:nvSpPr>
        <p:spPr>
          <a:xfrm>
            <a:off x="2498468" y="3259454"/>
            <a:ext cx="1386077"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rgbClr val="00B050"/>
                </a:solidFill>
              </a:rPr>
              <a:t>Create Community Marketing (Save the Trees)</a:t>
            </a:r>
          </a:p>
        </p:txBody>
      </p:sp>
      <p:sp>
        <p:nvSpPr>
          <p:cNvPr id="18" name="Rectangle 17">
            <a:extLst>
              <a:ext uri="{FF2B5EF4-FFF2-40B4-BE49-F238E27FC236}">
                <a16:creationId xmlns:a16="http://schemas.microsoft.com/office/drawing/2014/main" id="{46351650-77DD-4A98-9AF5-0BA3378CD19E}"/>
              </a:ext>
            </a:extLst>
          </p:cNvPr>
          <p:cNvSpPr/>
          <p:nvPr/>
        </p:nvSpPr>
        <p:spPr>
          <a:xfrm>
            <a:off x="755638" y="527666"/>
            <a:ext cx="1386077" cy="401901"/>
          </a:xfrm>
          <a:prstGeom prst="rect">
            <a:avLst/>
          </a:prstGeom>
          <a:noFill/>
          <a:ln w="95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Improve ML model with other open data on ISHB</a:t>
            </a:r>
          </a:p>
        </p:txBody>
      </p:sp>
    </p:spTree>
    <p:extLst>
      <p:ext uri="{BB962C8B-B14F-4D97-AF65-F5344CB8AC3E}">
        <p14:creationId xmlns:p14="http://schemas.microsoft.com/office/powerpoint/2010/main" val="3097772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6" name="Picture 5">
            <a:extLst>
              <a:ext uri="{FF2B5EF4-FFF2-40B4-BE49-F238E27FC236}">
                <a16:creationId xmlns:a16="http://schemas.microsoft.com/office/drawing/2014/main" id="{AAD71883-028E-4E31-A287-191DF1825D2E}"/>
              </a:ext>
            </a:extLst>
          </p:cNvPr>
          <p:cNvPicPr>
            <a:picLocks noChangeAspect="1"/>
          </p:cNvPicPr>
          <p:nvPr/>
        </p:nvPicPr>
        <p:blipFill>
          <a:blip r:embed="rId3"/>
          <a:stretch>
            <a:fillRect/>
          </a:stretch>
        </p:blipFill>
        <p:spPr>
          <a:xfrm>
            <a:off x="1986105" y="1394460"/>
            <a:ext cx="7157896" cy="3604831"/>
          </a:xfrm>
          <a:prstGeom prst="rect">
            <a:avLst/>
          </a:prstGeom>
        </p:spPr>
      </p:pic>
      <p:sp>
        <p:nvSpPr>
          <p:cNvPr id="2" name="Rectangle 1">
            <a:extLst>
              <a:ext uri="{FF2B5EF4-FFF2-40B4-BE49-F238E27FC236}">
                <a16:creationId xmlns:a16="http://schemas.microsoft.com/office/drawing/2014/main" id="{5D4EB340-57EB-4F07-9E1B-9FDE547824FA}"/>
              </a:ext>
            </a:extLst>
          </p:cNvPr>
          <p:cNvSpPr/>
          <p:nvPr/>
        </p:nvSpPr>
        <p:spPr>
          <a:xfrm>
            <a:off x="7176683" y="0"/>
            <a:ext cx="1565563" cy="401782"/>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1FC3F684-312E-45CB-A9D2-4BAC164222B0}"/>
              </a:ext>
            </a:extLst>
          </p:cNvPr>
          <p:cNvPicPr>
            <a:picLocks noChangeAspect="1"/>
          </p:cNvPicPr>
          <p:nvPr/>
        </p:nvPicPr>
        <p:blipFill>
          <a:blip r:embed="rId4"/>
          <a:stretch>
            <a:fillRect/>
          </a:stretch>
        </p:blipFill>
        <p:spPr>
          <a:xfrm>
            <a:off x="7342397" y="21825"/>
            <a:ext cx="1150466" cy="313763"/>
          </a:xfrm>
          <a:prstGeom prst="rect">
            <a:avLst/>
          </a:prstGeom>
        </p:spPr>
      </p:pic>
      <p:sp>
        <p:nvSpPr>
          <p:cNvPr id="9" name="Rectangle 8">
            <a:extLst>
              <a:ext uri="{FF2B5EF4-FFF2-40B4-BE49-F238E27FC236}">
                <a16:creationId xmlns:a16="http://schemas.microsoft.com/office/drawing/2014/main" id="{CAD56D2D-A21D-4D55-B3F2-D96743C6C7CB}"/>
              </a:ext>
            </a:extLst>
          </p:cNvPr>
          <p:cNvSpPr/>
          <p:nvPr/>
        </p:nvSpPr>
        <p:spPr>
          <a:xfrm>
            <a:off x="0" y="4911436"/>
            <a:ext cx="9144000" cy="236186"/>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1A9B2A-56FE-4CEA-B030-3671F7814EC8}"/>
              </a:ext>
            </a:extLst>
          </p:cNvPr>
          <p:cNvSpPr/>
          <p:nvPr/>
        </p:nvSpPr>
        <p:spPr>
          <a:xfrm>
            <a:off x="0" y="60535"/>
            <a:ext cx="2694709" cy="341247"/>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Google Shape;60;p14">
            <a:extLst>
              <a:ext uri="{FF2B5EF4-FFF2-40B4-BE49-F238E27FC236}">
                <a16:creationId xmlns:a16="http://schemas.microsoft.com/office/drawing/2014/main" id="{4F3B4300-A203-411E-9CF8-5A8C004CCADC}"/>
              </a:ext>
            </a:extLst>
          </p:cNvPr>
          <p:cNvSpPr txBox="1">
            <a:spLocks/>
          </p:cNvSpPr>
          <p:nvPr/>
        </p:nvSpPr>
        <p:spPr>
          <a:xfrm>
            <a:off x="-17318" y="88245"/>
            <a:ext cx="2694709" cy="341246"/>
          </a:xfrm>
          <a:prstGeom prst="rect">
            <a:avLst/>
          </a:prstGeom>
          <a:noFill/>
          <a:ln>
            <a:noFill/>
          </a:ln>
        </p:spPr>
        <p:txBody>
          <a:bodyPr spcFirstLastPara="1" wrap="square" lIns="91425" tIns="91425" rIns="91425" bIns="91425" anchor="t" anchorCtr="0">
            <a:normAutofit fontScale="825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1400" dirty="0">
                <a:latin typeface="Roboto Mono"/>
                <a:ea typeface="Roboto Mono"/>
                <a:cs typeface="Roboto Mono"/>
                <a:sym typeface="Roboto Mono"/>
              </a:rPr>
              <a:t>Questions</a:t>
            </a:r>
          </a:p>
        </p:txBody>
      </p:sp>
      <p:sp>
        <p:nvSpPr>
          <p:cNvPr id="14" name="Google Shape;61;p14">
            <a:extLst>
              <a:ext uri="{FF2B5EF4-FFF2-40B4-BE49-F238E27FC236}">
                <a16:creationId xmlns:a16="http://schemas.microsoft.com/office/drawing/2014/main" id="{20070077-ECF6-4A66-8500-0BB6A70A40D9}"/>
              </a:ext>
            </a:extLst>
          </p:cNvPr>
          <p:cNvSpPr txBox="1">
            <a:spLocks/>
          </p:cNvSpPr>
          <p:nvPr/>
        </p:nvSpPr>
        <p:spPr>
          <a:xfrm>
            <a:off x="221646" y="1055493"/>
            <a:ext cx="8520600"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spcBef>
                <a:spcPts val="1200"/>
              </a:spcBef>
              <a:spcAft>
                <a:spcPts val="1200"/>
              </a:spcAft>
            </a:pPr>
            <a:endParaRPr lang="en-US" sz="1200" dirty="0">
              <a:latin typeface="Roboto Mono" panose="020B0604020202020204" charset="0"/>
              <a:ea typeface="Roboto Mono" panose="020B0604020202020204" charset="0"/>
              <a:cs typeface="Calibri"/>
              <a:sym typeface="Calibri"/>
            </a:endParaRPr>
          </a:p>
        </p:txBody>
      </p:sp>
      <p:sp>
        <p:nvSpPr>
          <p:cNvPr id="10" name="TextBox 9">
            <a:extLst>
              <a:ext uri="{FF2B5EF4-FFF2-40B4-BE49-F238E27FC236}">
                <a16:creationId xmlns:a16="http://schemas.microsoft.com/office/drawing/2014/main" id="{B6C5F380-F899-45FA-8462-9BDA56B353BF}"/>
              </a:ext>
            </a:extLst>
          </p:cNvPr>
          <p:cNvSpPr txBox="1"/>
          <p:nvPr/>
        </p:nvSpPr>
        <p:spPr>
          <a:xfrm>
            <a:off x="1209675" y="768458"/>
            <a:ext cx="4583430" cy="307777"/>
          </a:xfrm>
          <a:prstGeom prst="rect">
            <a:avLst/>
          </a:prstGeom>
          <a:noFill/>
        </p:spPr>
        <p:txBody>
          <a:bodyPr wrap="square">
            <a:spAutoFit/>
          </a:bodyPr>
          <a:lstStyle/>
          <a:p>
            <a:r>
              <a:rPr lang="en-US" dirty="0">
                <a:hlinkClick r:id="rId5"/>
              </a:rPr>
              <a:t>https://www.foretify.ai/</a:t>
            </a:r>
            <a:endParaRPr lang="en-US" dirty="0"/>
          </a:p>
        </p:txBody>
      </p:sp>
    </p:spTree>
    <p:extLst>
      <p:ext uri="{BB962C8B-B14F-4D97-AF65-F5344CB8AC3E}">
        <p14:creationId xmlns:p14="http://schemas.microsoft.com/office/powerpoint/2010/main" val="60426588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2A9C165F6101644B2755F039232EC62" ma:contentTypeVersion="12" ma:contentTypeDescription="Create a new document." ma:contentTypeScope="" ma:versionID="f87f1a789522ab53ce2fa3f3c1de64e5">
  <xsd:schema xmlns:xsd="http://www.w3.org/2001/XMLSchema" xmlns:xs="http://www.w3.org/2001/XMLSchema" xmlns:p="http://schemas.microsoft.com/office/2006/metadata/properties" xmlns:ns3="ab85920f-ff90-4144-aa66-bfe10ced7a10" xmlns:ns4="de3e3b7d-512c-49c4-b0dd-4056c74eb837" targetNamespace="http://schemas.microsoft.com/office/2006/metadata/properties" ma:root="true" ma:fieldsID="7020794896acaf833847842d716b8081" ns3:_="" ns4:_="">
    <xsd:import namespace="ab85920f-ff90-4144-aa66-bfe10ced7a10"/>
    <xsd:import namespace="de3e3b7d-512c-49c4-b0dd-4056c74eb837"/>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DateTaken" minOccurs="0"/>
                <xsd:element ref="ns4:MediaServiceAutoTags" minOccurs="0"/>
                <xsd:element ref="ns4:MediaLengthInSeconds"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b85920f-ff90-4144-aa66-bfe10ced7a1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e3e3b7d-512c-49c4-b0dd-4056c74eb837"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DB2884C-6496-4ED5-9181-97F95A608B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b85920f-ff90-4144-aa66-bfe10ced7a10"/>
    <ds:schemaRef ds:uri="de3e3b7d-512c-49c4-b0dd-4056c74eb83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6DE0EB6-0B7B-4B47-AF8A-091CFF45B709}">
  <ds:schemaRefs>
    <ds:schemaRef ds:uri="http://schemas.microsoft.com/sharepoint/v3/contenttype/forms"/>
  </ds:schemaRefs>
</ds:datastoreItem>
</file>

<file path=customXml/itemProps3.xml><?xml version="1.0" encoding="utf-8"?>
<ds:datastoreItem xmlns:ds="http://schemas.openxmlformats.org/officeDocument/2006/customXml" ds:itemID="{9CBD493A-50B3-4EC9-82A9-E89618DD4B0F}">
  <ds:schemaRefs>
    <ds:schemaRef ds:uri="de3e3b7d-512c-49c4-b0dd-4056c74eb837"/>
    <ds:schemaRef ds:uri="http://schemas.microsoft.com/office/2006/documentManagement/types"/>
    <ds:schemaRef ds:uri="http://www.w3.org/XML/1998/namespace"/>
    <ds:schemaRef ds:uri="http://schemas.microsoft.com/office/infopath/2007/PartnerControls"/>
    <ds:schemaRef ds:uri="http://purl.org/dc/dcmitype/"/>
    <ds:schemaRef ds:uri="http://purl.org/dc/terms/"/>
    <ds:schemaRef ds:uri="http://schemas.openxmlformats.org/package/2006/metadata/core-properties"/>
    <ds:schemaRef ds:uri="ab85920f-ff90-4144-aa66-bfe10ced7a10"/>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172</TotalTime>
  <Words>409</Words>
  <Application>Microsoft Office PowerPoint</Application>
  <PresentationFormat>On-screen Show (16:9)</PresentationFormat>
  <Paragraphs>92</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Roboto Mono</vt:lpstr>
      <vt:lpstr>Arial</vt:lpstr>
      <vt:lpstr>Calibri</vt:lpstr>
      <vt:lpstr>Simple Light</vt:lpstr>
      <vt:lpstr>Team Foretify</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Presentation Template</dc:title>
  <dc:creator>Wright Chaos</dc:creator>
  <cp:lastModifiedBy>Lyle Wright</cp:lastModifiedBy>
  <cp:revision>9</cp:revision>
  <dcterms:modified xsi:type="dcterms:W3CDTF">2022-04-21T18:08:17Z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0x01010082A9C165F6101644B2755F039232EC62</vt:lpwstr>
  </property>
</Properties>
</file>